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8" r:id="rId3"/>
    <p:sldId id="263" r:id="rId4"/>
    <p:sldId id="264" r:id="rId5"/>
    <p:sldId id="270" r:id="rId6"/>
    <p:sldId id="271" r:id="rId7"/>
    <p:sldId id="268"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5/18/2020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5/18/2020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5/18/2020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5/18/2020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5/18/2020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5/18/2020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5/18/2020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5/18/2020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5/18/2020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5/18/2020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5/18/2020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5/18/2020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s.wikipedia.org/wiki/Florence_Nightingale"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en.wikiquote.org/wiki/Florence_Nightingale" TargetMode="External"/><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hyperlink" Target="https://es.wikipedia.org/wiki/Florence_Nightingale"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rich_lem/8578640926/"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GB" b="1" dirty="0"/>
              <a:t>Where did modern nursing first begin?</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By </a:t>
            </a:r>
            <a:r>
              <a:rPr lang="en-US" sz="2400" dirty="0" err="1">
                <a:solidFill>
                  <a:schemeClr val="tx1">
                    <a:lumMod val="85000"/>
                    <a:lumOff val="15000"/>
                  </a:schemeClr>
                </a:solidFill>
              </a:rPr>
              <a:t>evie</a:t>
            </a:r>
            <a:r>
              <a:rPr lang="en-US" sz="2400" dirty="0">
                <a:solidFill>
                  <a:schemeClr val="tx1">
                    <a:lumMod val="85000"/>
                    <a:lumOff val="15000"/>
                  </a:schemeClr>
                </a:solidFill>
              </a:rPr>
              <a:t> </a:t>
            </a:r>
            <a:r>
              <a:rPr lang="en-US" sz="2400" dirty="0" err="1">
                <a:solidFill>
                  <a:schemeClr val="tx1">
                    <a:lumMod val="85000"/>
                    <a:lumOff val="15000"/>
                  </a:schemeClr>
                </a:solidFill>
              </a:rPr>
              <a:t>jaszynski</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9F0D9E5-BE2F-4143-8895-6013FFE707F3}"/>
              </a:ext>
            </a:extLst>
          </p:cNvPr>
          <p:cNvPicPr>
            <a:picLocks noChangeAspect="1"/>
          </p:cNvPicPr>
          <p:nvPr/>
        </p:nvPicPr>
        <p:blipFill rotWithShape="1">
          <a:blip r:embed="rId3">
            <a:extLst>
              <a:ext uri="{28A0092B-C50C-407E-A947-70E740481C1C}">
                <a14:useLocalDpi xmlns:a14="http://schemas.microsoft.com/office/drawing/2010/main" val="0"/>
              </a:ext>
            </a:extLst>
          </a:blip>
          <a:srcRect l="29365" r="32615"/>
          <a:stretch/>
        </p:blipFill>
        <p:spPr>
          <a:xfrm>
            <a:off x="-2" y="-1"/>
            <a:ext cx="4635316" cy="6858000"/>
          </a:xfrm>
          <a:prstGeom prst="rect">
            <a:avLst/>
          </a:prstGeom>
        </p:spPr>
      </p:pic>
    </p:spTree>
    <p:extLst>
      <p:ext uri="{BB962C8B-B14F-4D97-AF65-F5344CB8AC3E}">
        <p14:creationId xmlns:p14="http://schemas.microsoft.com/office/powerpoint/2010/main" val="4043737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2346587" y="1552233"/>
            <a:ext cx="10058400" cy="1143000"/>
          </a:xfrm>
        </p:spPr>
        <p:txBody>
          <a:bodyPr>
            <a:normAutofit/>
          </a:bodyPr>
          <a:lstStyle/>
          <a:p>
            <a:r>
              <a:rPr lang="en-US" dirty="0">
                <a:solidFill>
                  <a:srgbClr val="FFFFFF"/>
                </a:solidFill>
              </a:rPr>
              <a:t>Famous nurses throughout history</a:t>
            </a:r>
          </a:p>
        </p:txBody>
      </p:sp>
      <p:sp>
        <p:nvSpPr>
          <p:cNvPr id="17" name="Rectangle 16">
            <a:extLst>
              <a:ext uri="{FF2B5EF4-FFF2-40B4-BE49-F238E27FC236}">
                <a16:creationId xmlns:a16="http://schemas.microsoft.com/office/drawing/2014/main" id="{0311DEEF-C0AD-4BCE-8218-81FB854D2144}"/>
              </a:ext>
            </a:extLst>
          </p:cNvPr>
          <p:cNvSpPr/>
          <p:nvPr/>
        </p:nvSpPr>
        <p:spPr>
          <a:xfrm>
            <a:off x="195580" y="5674667"/>
            <a:ext cx="11743314" cy="461665"/>
          </a:xfrm>
          <a:prstGeom prst="rect">
            <a:avLst/>
          </a:prstGeom>
        </p:spPr>
        <p:txBody>
          <a:bodyPr wrap="square">
            <a:spAutoFit/>
          </a:bodyPr>
          <a:lstStyle/>
          <a:p>
            <a:r>
              <a:rPr lang="en-GB" sz="2400" cap="all" spc="200" dirty="0">
                <a:solidFill>
                  <a:srgbClr val="FFFFFF"/>
                </a:solidFill>
              </a:rPr>
              <a:t>May 12 </a:t>
            </a:r>
            <a:r>
              <a:rPr lang="en-GB" sz="2400" cap="all" spc="200" dirty="0" err="1">
                <a:solidFill>
                  <a:srgbClr val="FFFFFF"/>
                </a:solidFill>
              </a:rPr>
              <a:t>markED</a:t>
            </a:r>
            <a:r>
              <a:rPr lang="en-GB" sz="2400" cap="all" spc="200" dirty="0">
                <a:solidFill>
                  <a:srgbClr val="FFFFFF"/>
                </a:solidFill>
              </a:rPr>
              <a:t> 200 years since the birth of Florence Nightingale. </a:t>
            </a:r>
          </a:p>
        </p:txBody>
      </p:sp>
      <p:sp>
        <p:nvSpPr>
          <p:cNvPr id="21" name="Title 1">
            <a:extLst>
              <a:ext uri="{FF2B5EF4-FFF2-40B4-BE49-F238E27FC236}">
                <a16:creationId xmlns:a16="http://schemas.microsoft.com/office/drawing/2014/main" id="{8AF1D23B-6B39-405F-937E-2502635F8DA1}"/>
              </a:ext>
            </a:extLst>
          </p:cNvPr>
          <p:cNvSpPr txBox="1">
            <a:spLocks/>
          </p:cNvSpPr>
          <p:nvPr/>
        </p:nvSpPr>
        <p:spPr>
          <a:xfrm>
            <a:off x="2346587" y="-2505278"/>
            <a:ext cx="9182384" cy="389216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r>
              <a:rPr lang="en-GB" sz="6000" b="1" dirty="0"/>
              <a:t>The pioneers </a:t>
            </a:r>
            <a:endParaRPr lang="en-US" sz="6000" dirty="0"/>
          </a:p>
        </p:txBody>
      </p:sp>
      <p:sp>
        <p:nvSpPr>
          <p:cNvPr id="18" name="Rectangle 17">
            <a:extLst>
              <a:ext uri="{FF2B5EF4-FFF2-40B4-BE49-F238E27FC236}">
                <a16:creationId xmlns:a16="http://schemas.microsoft.com/office/drawing/2014/main" id="{3AA922DE-C810-4BA2-990C-4C9A364D5512}"/>
              </a:ext>
            </a:extLst>
          </p:cNvPr>
          <p:cNvSpPr/>
          <p:nvPr/>
        </p:nvSpPr>
        <p:spPr>
          <a:xfrm>
            <a:off x="2346588" y="2266069"/>
            <a:ext cx="9592306" cy="1938992"/>
          </a:xfrm>
          <a:prstGeom prst="rect">
            <a:avLst/>
          </a:prstGeom>
        </p:spPr>
        <p:txBody>
          <a:bodyPr wrap="square">
            <a:spAutoFit/>
          </a:bodyPr>
          <a:lstStyle/>
          <a:p>
            <a:r>
              <a:rPr lang="en-GB" sz="2400" b="1" dirty="0"/>
              <a:t>Florence Nightingale and Mary Seacole are nurses that changed history.</a:t>
            </a:r>
          </a:p>
          <a:p>
            <a:endParaRPr lang="en-GB" sz="2400" b="1" dirty="0"/>
          </a:p>
          <a:p>
            <a:r>
              <a:rPr lang="en-GB" sz="2400" b="1" dirty="0"/>
              <a:t>The medical profession is vital as doctors, nurses and other medical staff help us to all stay healthy and fit, and pioneers like Florence and Mary remind us why services like the NHS are so important.</a:t>
            </a:r>
            <a:endParaRPr lang="en-US" sz="2400" b="1" dirty="0">
              <a:solidFill>
                <a:srgbClr val="FFFFFF"/>
              </a:solidFill>
            </a:endParaRPr>
          </a:p>
        </p:txBody>
      </p:sp>
      <p:pic>
        <p:nvPicPr>
          <p:cNvPr id="23" name="Picture 22">
            <a:extLst>
              <a:ext uri="{FF2B5EF4-FFF2-40B4-BE49-F238E27FC236}">
                <a16:creationId xmlns:a16="http://schemas.microsoft.com/office/drawing/2014/main" id="{F4BCDD3F-0222-4EE6-9488-E3279B0476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3106" y="436121"/>
            <a:ext cx="1719612" cy="2288408"/>
          </a:xfrm>
          <a:prstGeom prst="rect">
            <a:avLst/>
          </a:prstGeom>
        </p:spPr>
      </p:pic>
    </p:spTree>
    <p:extLst>
      <p:ext uri="{BB962C8B-B14F-4D97-AF65-F5344CB8AC3E}">
        <p14:creationId xmlns:p14="http://schemas.microsoft.com/office/powerpoint/2010/main" val="19171460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BA5FA5B9-EB4B-44B1-9EFF-899A9D1EFE82}"/>
              </a:ext>
            </a:extLst>
          </p:cNvPr>
          <p:cNvSpPr txBox="1">
            <a:spLocks/>
          </p:cNvSpPr>
          <p:nvPr/>
        </p:nvSpPr>
        <p:spPr>
          <a:xfrm>
            <a:off x="271602" y="2782321"/>
            <a:ext cx="11367441" cy="1447917"/>
          </a:xfrm>
          <a:prstGeom prst="rect">
            <a:avLst/>
          </a:prstGeom>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2400"/>
              <a:t>Florence Nightingale was born on 12 May 1820. She was named after the Italian city she was born in, but grew up in England and came from a well-off family. Her father, who was called William, was a wealthy landowner. </a:t>
            </a:r>
            <a:br>
              <a:rPr lang="en-GB" sz="2400"/>
            </a:br>
            <a:r>
              <a:rPr lang="en-GB" sz="2400"/>
              <a:t>Like other girls with backgrounds similar to her own, Florence was expected to marry into a suitable family and have children when she reached adulthood, but she had other plans.</a:t>
            </a:r>
            <a:br>
              <a:rPr lang="en-GB" sz="2400"/>
            </a:br>
            <a:r>
              <a:rPr lang="en-GB" sz="2400"/>
              <a:t>Florence was interested in education and learning from a very young age and was inspired to do more with her life.</a:t>
            </a:r>
            <a:endParaRPr lang="en-US" sz="2400" b="1" dirty="0">
              <a:solidFill>
                <a:srgbClr val="FFFFFF"/>
              </a:solidFill>
            </a:endParaRPr>
          </a:p>
        </p:txBody>
      </p:sp>
      <p:pic>
        <p:nvPicPr>
          <p:cNvPr id="4" name="Picture 3">
            <a:extLst>
              <a:ext uri="{FF2B5EF4-FFF2-40B4-BE49-F238E27FC236}">
                <a16:creationId xmlns:a16="http://schemas.microsoft.com/office/drawing/2014/main" id="{F3AA0A14-9659-41C8-A4F9-EA08C0D061E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2279" y="339355"/>
            <a:ext cx="1440028" cy="2288408"/>
          </a:xfrm>
          <a:prstGeom prst="rect">
            <a:avLst/>
          </a:prstGeom>
        </p:spPr>
      </p:pic>
      <p:pic>
        <p:nvPicPr>
          <p:cNvPr id="7" name="Picture 6">
            <a:extLst>
              <a:ext uri="{FF2B5EF4-FFF2-40B4-BE49-F238E27FC236}">
                <a16:creationId xmlns:a16="http://schemas.microsoft.com/office/drawing/2014/main" id="{DB0B7CF5-E7C6-4CA1-A296-F73543233E1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72931" y="316116"/>
            <a:ext cx="1530242" cy="2288408"/>
          </a:xfrm>
          <a:prstGeom prst="rect">
            <a:avLst/>
          </a:prstGeom>
        </p:spPr>
      </p:pic>
      <p:sp>
        <p:nvSpPr>
          <p:cNvPr id="8" name="Subtitle 2">
            <a:extLst>
              <a:ext uri="{FF2B5EF4-FFF2-40B4-BE49-F238E27FC236}">
                <a16:creationId xmlns:a16="http://schemas.microsoft.com/office/drawing/2014/main" id="{57532169-5269-4603-B5BB-0CDD4BF01FDA}"/>
              </a:ext>
            </a:extLst>
          </p:cNvPr>
          <p:cNvSpPr txBox="1">
            <a:spLocks/>
          </p:cNvSpPr>
          <p:nvPr/>
        </p:nvSpPr>
        <p:spPr>
          <a:xfrm>
            <a:off x="4023797" y="340559"/>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t>Florence nightingale</a:t>
            </a:r>
          </a:p>
          <a:p>
            <a:r>
              <a:rPr lang="en-US" dirty="0"/>
              <a:t>1820 -1910</a:t>
            </a:r>
          </a:p>
        </p:txBody>
      </p:sp>
    </p:spTree>
    <p:extLst>
      <p:ext uri="{BB962C8B-B14F-4D97-AF65-F5344CB8AC3E}">
        <p14:creationId xmlns:p14="http://schemas.microsoft.com/office/powerpoint/2010/main" val="594463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DCB08-5416-48DC-9AA9-955A8B458A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3423" y="494514"/>
            <a:ext cx="2202239" cy="2202239"/>
          </a:xfrm>
          <a:prstGeom prst="rect">
            <a:avLst/>
          </a:prstGeom>
        </p:spPr>
      </p:pic>
      <p:sp>
        <p:nvSpPr>
          <p:cNvPr id="6" name="Subtitle 2">
            <a:extLst>
              <a:ext uri="{FF2B5EF4-FFF2-40B4-BE49-F238E27FC236}">
                <a16:creationId xmlns:a16="http://schemas.microsoft.com/office/drawing/2014/main" id="{D1BD2C0A-B6F1-4D5A-9292-C28EDF7E8830}"/>
              </a:ext>
            </a:extLst>
          </p:cNvPr>
          <p:cNvSpPr txBox="1">
            <a:spLocks/>
          </p:cNvSpPr>
          <p:nvPr/>
        </p:nvSpPr>
        <p:spPr>
          <a:xfrm>
            <a:off x="5146419" y="494514"/>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t>Mary Seacole</a:t>
            </a:r>
          </a:p>
          <a:p>
            <a:r>
              <a:rPr lang="en-US" dirty="0"/>
              <a:t>1805 – 1881</a:t>
            </a:r>
          </a:p>
          <a:p>
            <a:endParaRPr lang="en-US" dirty="0"/>
          </a:p>
          <a:p>
            <a:endParaRPr lang="en-US" dirty="0"/>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1F0BF755-FCDE-4C73-9700-FDF9CDBDF4BC}"/>
              </a:ext>
            </a:extLst>
          </p:cNvPr>
          <p:cNvSpPr txBox="1"/>
          <p:nvPr/>
        </p:nvSpPr>
        <p:spPr>
          <a:xfrm>
            <a:off x="0" y="2828835"/>
            <a:ext cx="11056577" cy="3170099"/>
          </a:xfrm>
          <a:prstGeom prst="rect">
            <a:avLst/>
          </a:prstGeom>
          <a:noFill/>
        </p:spPr>
        <p:txBody>
          <a:bodyPr wrap="square" rtlCol="0">
            <a:spAutoFit/>
          </a:bodyPr>
          <a:lstStyle/>
          <a:p>
            <a:r>
              <a:rPr lang="en-GB" sz="2000" dirty="0"/>
              <a:t>Mary Seacole lived over 150 years ago. Mary was born in 1805. At this time most black people in Jamaica were slaves. Mary’s mother was a free born black woman and her father was a Scottish soldier. Mary was proud of her skin colour and wanted to be treated equally. Mary’s mother taught her traditional African and Caribbean remedies for illnesses including cholera, diarrhoea and</a:t>
            </a:r>
            <a:r>
              <a:rPr lang="en-GB" sz="2000" b="1" dirty="0"/>
              <a:t> </a:t>
            </a:r>
            <a:r>
              <a:rPr lang="en-GB" sz="2000" dirty="0"/>
              <a:t>fever. Mary received four medals from a grateful British Government. </a:t>
            </a:r>
          </a:p>
          <a:p>
            <a:endParaRPr lang="en-GB" sz="2000" dirty="0"/>
          </a:p>
          <a:p>
            <a:r>
              <a:rPr lang="en-GB" sz="2000" dirty="0"/>
              <a:t>In 1857 eighty thousand people turned up to honour Mary in a four-day gala held to raise money for her. Mary’s love for the British army and Britain were inspired by her pride in her Scottish military father. A number of the soldiers fighting in the Crimea had previously been stationed in Jamaica so Mary knew some of them.</a:t>
            </a:r>
          </a:p>
        </p:txBody>
      </p:sp>
      <p:pic>
        <p:nvPicPr>
          <p:cNvPr id="5" name="Picture 4">
            <a:extLst>
              <a:ext uri="{FF2B5EF4-FFF2-40B4-BE49-F238E27FC236}">
                <a16:creationId xmlns:a16="http://schemas.microsoft.com/office/drawing/2014/main" id="{2651205B-D5EC-4973-BE86-4F060BFF8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8115" y="494514"/>
            <a:ext cx="1788065" cy="2202239"/>
          </a:xfrm>
          <a:prstGeom prst="rect">
            <a:avLst/>
          </a:prstGeom>
        </p:spPr>
      </p:pic>
    </p:spTree>
    <p:extLst>
      <p:ext uri="{BB962C8B-B14F-4D97-AF65-F5344CB8AC3E}">
        <p14:creationId xmlns:p14="http://schemas.microsoft.com/office/powerpoint/2010/main" val="9324059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84C958-54B9-45E7-A3E8-290915C0179C}"/>
              </a:ext>
            </a:extLst>
          </p:cNvPr>
          <p:cNvSpPr/>
          <p:nvPr/>
        </p:nvSpPr>
        <p:spPr>
          <a:xfrm>
            <a:off x="6583582" y="1157162"/>
            <a:ext cx="5204178" cy="3231654"/>
          </a:xfrm>
          <a:prstGeom prst="rect">
            <a:avLst/>
          </a:prstGeom>
          <a:noFill/>
        </p:spPr>
        <p:txBody>
          <a:bodyPr wrap="square" lIns="91440" tIns="45720" rIns="91440" bIns="45720">
            <a:spAutoFit/>
          </a:bodyPr>
          <a:lstStyle/>
          <a:p>
            <a:r>
              <a:rPr lang="en-US" sz="2400" dirty="0">
                <a:latin typeface="Lucida Sans Unicode" panose="020B0602030504020204" pitchFamily="34" charset="0"/>
                <a:cs typeface="Lucida Sans Unicode" panose="020B0602030504020204" pitchFamily="34" charset="0"/>
              </a:rPr>
              <a:t>Back then if you were a soldier your bed sheets would be dirty.</a:t>
            </a:r>
          </a:p>
          <a:p>
            <a:endParaRPr lang="en-US" sz="2400" dirty="0">
              <a:latin typeface="Lucida Sans Unicode" panose="020B0602030504020204" pitchFamily="34" charset="0"/>
              <a:cs typeface="Lucida Sans Unicode" panose="020B0602030504020204" pitchFamily="34" charset="0"/>
            </a:endParaRPr>
          </a:p>
          <a:p>
            <a:r>
              <a:rPr lang="en-US" sz="2400" dirty="0">
                <a:latin typeface="Lucida Sans Unicode" panose="020B0602030504020204" pitchFamily="34" charset="0"/>
                <a:cs typeface="Lucida Sans Unicode" panose="020B0602030504020204" pitchFamily="34" charset="0"/>
              </a:rPr>
              <a:t>You were very lucky if you got a bed most soldiers lay on the floor of the Hospital. </a:t>
            </a:r>
          </a:p>
          <a:p>
            <a:r>
              <a:rPr lang="en-US" sz="3000" b="1" dirty="0">
                <a:ln w="9525">
                  <a:solidFill>
                    <a:schemeClr val="bg1"/>
                  </a:solidFill>
                  <a:prstDash val="solid"/>
                </a:ln>
                <a:effectLst>
                  <a:outerShdw blurRad="12700" dist="38100" dir="2700000" algn="tl" rotWithShape="0">
                    <a:schemeClr val="bg1">
                      <a:lumMod val="50000"/>
                    </a:schemeClr>
                  </a:outerShdw>
                </a:effectLst>
              </a:rPr>
              <a:t> </a:t>
            </a:r>
          </a:p>
          <a:p>
            <a:r>
              <a:rPr lang="en-US" sz="3000" b="1" dirty="0">
                <a:ln w="9525">
                  <a:solidFill>
                    <a:schemeClr val="bg1"/>
                  </a:solidFill>
                  <a:prstDash val="solid"/>
                </a:ln>
                <a:effectLst>
                  <a:outerShdw blurRad="12700" dist="38100" dir="2700000" algn="tl" rotWithShape="0">
                    <a:schemeClr val="bg1">
                      <a:lumMod val="50000"/>
                    </a:schemeClr>
                  </a:outerShdw>
                </a:effectLst>
              </a:rPr>
              <a:t>   </a:t>
            </a:r>
          </a:p>
        </p:txBody>
      </p:sp>
      <p:sp>
        <p:nvSpPr>
          <p:cNvPr id="6" name="Subtitle 2">
            <a:extLst>
              <a:ext uri="{FF2B5EF4-FFF2-40B4-BE49-F238E27FC236}">
                <a16:creationId xmlns:a16="http://schemas.microsoft.com/office/drawing/2014/main" id="{D1BD2C0A-B6F1-4D5A-9292-C28EDF7E8830}"/>
              </a:ext>
            </a:extLst>
          </p:cNvPr>
          <p:cNvSpPr txBox="1">
            <a:spLocks/>
          </p:cNvSpPr>
          <p:nvPr/>
        </p:nvSpPr>
        <p:spPr>
          <a:xfrm>
            <a:off x="363404" y="6414884"/>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solidFill>
                  <a:schemeClr val="bg1"/>
                </a:solidFill>
              </a:rPr>
              <a:t>An old fashioned hospital.. . . </a:t>
            </a:r>
            <a:r>
              <a:rPr lang="en-US" i="1" dirty="0">
                <a:solidFill>
                  <a:schemeClr val="bg1"/>
                </a:solidFill>
              </a:rPr>
              <a:t>Terrible conditions!</a:t>
            </a:r>
          </a:p>
        </p:txBody>
      </p:sp>
      <p:sp>
        <p:nvSpPr>
          <p:cNvPr id="5" name="Title 1">
            <a:extLst>
              <a:ext uri="{FF2B5EF4-FFF2-40B4-BE49-F238E27FC236}">
                <a16:creationId xmlns:a16="http://schemas.microsoft.com/office/drawing/2014/main" id="{6D72E8D8-4FBB-4D2E-8473-232BC1011CF3}"/>
              </a:ext>
            </a:extLst>
          </p:cNvPr>
          <p:cNvSpPr txBox="1">
            <a:spLocks/>
          </p:cNvSpPr>
          <p:nvPr/>
        </p:nvSpPr>
        <p:spPr>
          <a:xfrm>
            <a:off x="182681" y="0"/>
            <a:ext cx="11411007" cy="1058109"/>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r>
              <a:rPr lang="en-GB" sz="6000" b="1" dirty="0"/>
              <a:t>What were hospitals like in the old days?</a:t>
            </a:r>
            <a:endParaRPr lang="en-US" sz="6000" dirty="0"/>
          </a:p>
        </p:txBody>
      </p:sp>
      <p:pic>
        <p:nvPicPr>
          <p:cNvPr id="3" name="Picture 2">
            <a:extLst>
              <a:ext uri="{FF2B5EF4-FFF2-40B4-BE49-F238E27FC236}">
                <a16:creationId xmlns:a16="http://schemas.microsoft.com/office/drawing/2014/main" id="{8921082F-4835-4DB7-81E5-825D6316C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2" y="1207728"/>
            <a:ext cx="6021067" cy="3386850"/>
          </a:xfrm>
          <a:prstGeom prst="rect">
            <a:avLst/>
          </a:prstGeom>
        </p:spPr>
      </p:pic>
    </p:spTree>
    <p:extLst>
      <p:ext uri="{BB962C8B-B14F-4D97-AF65-F5344CB8AC3E}">
        <p14:creationId xmlns:p14="http://schemas.microsoft.com/office/powerpoint/2010/main" val="2400375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D1BD2C0A-B6F1-4D5A-9292-C28EDF7E8830}"/>
              </a:ext>
            </a:extLst>
          </p:cNvPr>
          <p:cNvSpPr txBox="1">
            <a:spLocks/>
          </p:cNvSpPr>
          <p:nvPr/>
        </p:nvSpPr>
        <p:spPr>
          <a:xfrm>
            <a:off x="4748393" y="1319514"/>
            <a:ext cx="7417686" cy="510443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endParaRPr lang="en-US" dirty="0"/>
          </a:p>
        </p:txBody>
      </p:sp>
      <p:sp>
        <p:nvSpPr>
          <p:cNvPr id="5" name="Title 1">
            <a:extLst>
              <a:ext uri="{FF2B5EF4-FFF2-40B4-BE49-F238E27FC236}">
                <a16:creationId xmlns:a16="http://schemas.microsoft.com/office/drawing/2014/main" id="{6D72E8D8-4FBB-4D2E-8473-232BC1011CF3}"/>
              </a:ext>
            </a:extLst>
          </p:cNvPr>
          <p:cNvSpPr txBox="1">
            <a:spLocks/>
          </p:cNvSpPr>
          <p:nvPr/>
        </p:nvSpPr>
        <p:spPr>
          <a:xfrm>
            <a:off x="7196163" y="74472"/>
            <a:ext cx="9182384" cy="10581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r>
              <a:rPr lang="en-GB" sz="4800" b="1" dirty="0"/>
              <a:t>Hygiene!</a:t>
            </a:r>
            <a:endParaRPr lang="en-US" sz="6000" b="1" i="1" u="sng" dirty="0">
              <a:solidFill>
                <a:srgbClr val="FFFF00"/>
              </a:solidFill>
              <a:latin typeface="+mn-lt"/>
            </a:endParaRPr>
          </a:p>
        </p:txBody>
      </p:sp>
      <p:sp>
        <p:nvSpPr>
          <p:cNvPr id="2" name="Rectangle 1">
            <a:extLst>
              <a:ext uri="{FF2B5EF4-FFF2-40B4-BE49-F238E27FC236}">
                <a16:creationId xmlns:a16="http://schemas.microsoft.com/office/drawing/2014/main" id="{E05A25DE-8794-4B3B-8038-E1A630D6C6A9}"/>
              </a:ext>
            </a:extLst>
          </p:cNvPr>
          <p:cNvSpPr/>
          <p:nvPr/>
        </p:nvSpPr>
        <p:spPr>
          <a:xfrm>
            <a:off x="7196163" y="1693379"/>
            <a:ext cx="4753337" cy="3785652"/>
          </a:xfrm>
          <a:prstGeom prst="rect">
            <a:avLst/>
          </a:prstGeom>
        </p:spPr>
        <p:txBody>
          <a:bodyPr wrap="square">
            <a:spAutoFit/>
          </a:bodyPr>
          <a:lstStyle/>
          <a:p>
            <a:r>
              <a:rPr lang="en-GB" sz="2000" dirty="0"/>
              <a:t>The Crimean War was the beginning of her hygiene movement. After briefly serving as superintendent of London’s Institution for Sick Gentlewomen in Distressed Circumstances, Nightingale found herself called into action following the outbreak of war in 1853 between Russia and the allied forces of Britain, France and the Ottoman Empire. During the time of the Crimean War hygiene was awful. Most soldiers slept/lay on the floor with the poo, blood, rats and wee.   </a:t>
            </a:r>
          </a:p>
        </p:txBody>
      </p:sp>
      <p:pic>
        <p:nvPicPr>
          <p:cNvPr id="7" name="Picture 6">
            <a:extLst>
              <a:ext uri="{FF2B5EF4-FFF2-40B4-BE49-F238E27FC236}">
                <a16:creationId xmlns:a16="http://schemas.microsoft.com/office/drawing/2014/main" id="{B2C855AA-278A-4AE1-9566-C8A8F0F35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44" y="434051"/>
            <a:ext cx="6817541" cy="5044980"/>
          </a:xfrm>
          <a:prstGeom prst="rect">
            <a:avLst/>
          </a:prstGeom>
        </p:spPr>
      </p:pic>
    </p:spTree>
    <p:extLst>
      <p:ext uri="{BB962C8B-B14F-4D97-AF65-F5344CB8AC3E}">
        <p14:creationId xmlns:p14="http://schemas.microsoft.com/office/powerpoint/2010/main" val="23346827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D1BD2C0A-B6F1-4D5A-9292-C28EDF7E8830}"/>
              </a:ext>
            </a:extLst>
          </p:cNvPr>
          <p:cNvSpPr txBox="1">
            <a:spLocks/>
          </p:cNvSpPr>
          <p:nvPr/>
        </p:nvSpPr>
        <p:spPr>
          <a:xfrm>
            <a:off x="1" y="1090246"/>
            <a:ext cx="12191998" cy="531055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endParaRPr lang="en-US" dirty="0"/>
          </a:p>
        </p:txBody>
      </p:sp>
      <p:sp>
        <p:nvSpPr>
          <p:cNvPr id="5" name="Title 1">
            <a:extLst>
              <a:ext uri="{FF2B5EF4-FFF2-40B4-BE49-F238E27FC236}">
                <a16:creationId xmlns:a16="http://schemas.microsoft.com/office/drawing/2014/main" id="{6D72E8D8-4FBB-4D2E-8473-232BC1011CF3}"/>
              </a:ext>
            </a:extLst>
          </p:cNvPr>
          <p:cNvSpPr txBox="1">
            <a:spLocks/>
          </p:cNvSpPr>
          <p:nvPr/>
        </p:nvSpPr>
        <p:spPr>
          <a:xfrm>
            <a:off x="340638" y="0"/>
            <a:ext cx="9182384" cy="1058109"/>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r>
              <a:rPr lang="en-GB" sz="6000" b="1" dirty="0"/>
              <a:t>What does a modern nurse do?</a:t>
            </a:r>
            <a:endParaRPr lang="en-US" sz="6000" dirty="0"/>
          </a:p>
        </p:txBody>
      </p:sp>
      <p:sp>
        <p:nvSpPr>
          <p:cNvPr id="7" name="Rectangle 6">
            <a:extLst>
              <a:ext uri="{FF2B5EF4-FFF2-40B4-BE49-F238E27FC236}">
                <a16:creationId xmlns:a16="http://schemas.microsoft.com/office/drawing/2014/main" id="{2FBCC9D6-34D0-497A-847F-8952B17FDB87}"/>
              </a:ext>
            </a:extLst>
          </p:cNvPr>
          <p:cNvSpPr/>
          <p:nvPr/>
        </p:nvSpPr>
        <p:spPr>
          <a:xfrm>
            <a:off x="191910" y="1168102"/>
            <a:ext cx="7879643" cy="2954655"/>
          </a:xfrm>
          <a:prstGeom prst="rect">
            <a:avLst/>
          </a:prstGeom>
        </p:spPr>
        <p:txBody>
          <a:bodyPr wrap="square">
            <a:spAutoFit/>
          </a:bodyPr>
          <a:lstStyle/>
          <a:p>
            <a:pPr marL="342900" indent="-342900">
              <a:buFont typeface="Arial" panose="020B0604020202020204" pitchFamily="34" charset="0"/>
              <a:buChar char="•"/>
            </a:pPr>
            <a:r>
              <a:rPr lang="en-GB" sz="2400" dirty="0">
                <a:latin typeface="Lucida Sans Unicode" panose="020B0602030504020204" pitchFamily="34" charset="0"/>
                <a:cs typeface="Lucida Sans Unicode" panose="020B0602030504020204" pitchFamily="34" charset="0"/>
              </a:rPr>
              <a:t>Modern nursing care means not only taking care of the patient but administering the care plan, tracking progress, recording vital statistics, administering medication and monitoring diet. Today, there are many elements to modern nursing care that are essential to maintaining good health</a:t>
            </a:r>
            <a:r>
              <a:rPr lang="en-GB" dirty="0"/>
              <a:t>.</a:t>
            </a:r>
          </a:p>
          <a:p>
            <a:endParaRPr lang="en-GB" dirty="0"/>
          </a:p>
        </p:txBody>
      </p:sp>
      <p:sp>
        <p:nvSpPr>
          <p:cNvPr id="8" name="Rectangle 7">
            <a:extLst>
              <a:ext uri="{FF2B5EF4-FFF2-40B4-BE49-F238E27FC236}">
                <a16:creationId xmlns:a16="http://schemas.microsoft.com/office/drawing/2014/main" id="{AF28F07A-E404-4ECA-80B8-904BF446325B}"/>
              </a:ext>
            </a:extLst>
          </p:cNvPr>
          <p:cNvSpPr/>
          <p:nvPr/>
        </p:nvSpPr>
        <p:spPr>
          <a:xfrm>
            <a:off x="191910" y="3887479"/>
            <a:ext cx="8071557" cy="1200329"/>
          </a:xfrm>
          <a:prstGeom prst="rect">
            <a:avLst/>
          </a:prstGeom>
        </p:spPr>
        <p:txBody>
          <a:bodyPr wrap="square">
            <a:spAutoFit/>
          </a:bodyPr>
          <a:lstStyle/>
          <a:p>
            <a:pPr marL="342900" indent="-342900">
              <a:buFont typeface="Arial" panose="020B0604020202020204" pitchFamily="34" charset="0"/>
              <a:buChar char="•"/>
            </a:pPr>
            <a:r>
              <a:rPr lang="en-GB" sz="2400" dirty="0">
                <a:latin typeface="Lucida Sans Unicode" panose="020B0602030504020204" pitchFamily="34" charset="0"/>
                <a:cs typeface="Lucida Sans Unicode" panose="020B0602030504020204" pitchFamily="34" charset="0"/>
              </a:rPr>
              <a:t>Modern nurses are expected to process complex patient data, carry out research and keep at the cutting-edge of technological advances.</a:t>
            </a:r>
          </a:p>
        </p:txBody>
      </p:sp>
      <p:sp>
        <p:nvSpPr>
          <p:cNvPr id="10" name="Rectangle 9">
            <a:extLst>
              <a:ext uri="{FF2B5EF4-FFF2-40B4-BE49-F238E27FC236}">
                <a16:creationId xmlns:a16="http://schemas.microsoft.com/office/drawing/2014/main" id="{B93AB94D-55C0-4985-8854-D5BBA258E6C9}"/>
              </a:ext>
            </a:extLst>
          </p:cNvPr>
          <p:cNvSpPr/>
          <p:nvPr/>
        </p:nvSpPr>
        <p:spPr>
          <a:xfrm>
            <a:off x="191910" y="5116810"/>
            <a:ext cx="8342492" cy="1200329"/>
          </a:xfrm>
          <a:prstGeom prst="rect">
            <a:avLst/>
          </a:prstGeom>
        </p:spPr>
        <p:txBody>
          <a:bodyPr wrap="square">
            <a:spAutoFit/>
          </a:bodyPr>
          <a:lstStyle/>
          <a:p>
            <a:pPr marL="342900" indent="-342900">
              <a:buFont typeface="Arial" panose="020B0604020202020204" pitchFamily="34" charset="0"/>
              <a:buChar char="•"/>
            </a:pPr>
            <a:r>
              <a:rPr lang="en-GB" sz="2400" dirty="0">
                <a:latin typeface="Lucida Sans Unicode" panose="020B0602030504020204" pitchFamily="34" charset="0"/>
                <a:cs typeface="Lucida Sans Unicode" panose="020B0602030504020204" pitchFamily="34" charset="0"/>
              </a:rPr>
              <a:t>Nurses have many duties, including caring for patients, communicating with doctors, administering medicine and checking vital signs.</a:t>
            </a:r>
          </a:p>
        </p:txBody>
      </p:sp>
      <p:pic>
        <p:nvPicPr>
          <p:cNvPr id="3" name="Picture 2">
            <a:extLst>
              <a:ext uri="{FF2B5EF4-FFF2-40B4-BE49-F238E27FC236}">
                <a16:creationId xmlns:a16="http://schemas.microsoft.com/office/drawing/2014/main" id="{DC248326-8CBC-4F30-B523-CC0D173A8D0E}"/>
              </a:ext>
            </a:extLst>
          </p:cNvPr>
          <p:cNvPicPr>
            <a:picLocks noChangeAspect="1"/>
          </p:cNvPicPr>
          <p:nvPr/>
        </p:nvPicPr>
        <p:blipFill rotWithShape="1">
          <a:blip r:embed="rId2">
            <a:extLst>
              <a:ext uri="{28A0092B-C50C-407E-A947-70E740481C1C}">
                <a14:useLocalDpi xmlns:a14="http://schemas.microsoft.com/office/drawing/2010/main" val="0"/>
              </a:ext>
            </a:extLst>
          </a:blip>
          <a:srcRect b="9954"/>
          <a:stretch/>
        </p:blipFill>
        <p:spPr>
          <a:xfrm>
            <a:off x="8361923" y="4018844"/>
            <a:ext cx="3600280" cy="2181608"/>
          </a:xfrm>
          <a:prstGeom prst="rect">
            <a:avLst/>
          </a:prstGeom>
        </p:spPr>
      </p:pic>
      <p:pic>
        <p:nvPicPr>
          <p:cNvPr id="9" name="Picture 8">
            <a:extLst>
              <a:ext uri="{FF2B5EF4-FFF2-40B4-BE49-F238E27FC236}">
                <a16:creationId xmlns:a16="http://schemas.microsoft.com/office/drawing/2014/main" id="{D5BCF675-83C6-4853-BAE0-0B61F5447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412" y="1129438"/>
            <a:ext cx="3600280" cy="2700210"/>
          </a:xfrm>
          <a:prstGeom prst="rect">
            <a:avLst/>
          </a:prstGeom>
        </p:spPr>
      </p:pic>
    </p:spTree>
    <p:extLst>
      <p:ext uri="{BB962C8B-B14F-4D97-AF65-F5344CB8AC3E}">
        <p14:creationId xmlns:p14="http://schemas.microsoft.com/office/powerpoint/2010/main" val="39807983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D1BD2C0A-B6F1-4D5A-9292-C28EDF7E8830}"/>
              </a:ext>
            </a:extLst>
          </p:cNvPr>
          <p:cNvSpPr txBox="1">
            <a:spLocks/>
          </p:cNvSpPr>
          <p:nvPr/>
        </p:nvSpPr>
        <p:spPr>
          <a:xfrm>
            <a:off x="363404" y="1391329"/>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endParaRPr lang="en-US" dirty="0"/>
          </a:p>
        </p:txBody>
      </p:sp>
      <p:sp>
        <p:nvSpPr>
          <p:cNvPr id="5" name="Title 1">
            <a:extLst>
              <a:ext uri="{FF2B5EF4-FFF2-40B4-BE49-F238E27FC236}">
                <a16:creationId xmlns:a16="http://schemas.microsoft.com/office/drawing/2014/main" id="{6D72E8D8-4FBB-4D2E-8473-232BC1011CF3}"/>
              </a:ext>
            </a:extLst>
          </p:cNvPr>
          <p:cNvSpPr txBox="1">
            <a:spLocks/>
          </p:cNvSpPr>
          <p:nvPr/>
        </p:nvSpPr>
        <p:spPr>
          <a:xfrm>
            <a:off x="306771" y="184831"/>
            <a:ext cx="9182384" cy="1058109"/>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r>
              <a:rPr lang="en-GB" sz="6000" b="1" dirty="0"/>
              <a:t>What is the difference between a nurse and a doctor?</a:t>
            </a:r>
            <a:endParaRPr lang="en-US" sz="6000" dirty="0"/>
          </a:p>
        </p:txBody>
      </p:sp>
      <p:sp>
        <p:nvSpPr>
          <p:cNvPr id="3" name="Rectangle 2">
            <a:extLst>
              <a:ext uri="{FF2B5EF4-FFF2-40B4-BE49-F238E27FC236}">
                <a16:creationId xmlns:a16="http://schemas.microsoft.com/office/drawing/2014/main" id="{CA32008F-4010-4B35-B63B-F15C6754DF6E}"/>
              </a:ext>
            </a:extLst>
          </p:cNvPr>
          <p:cNvSpPr/>
          <p:nvPr/>
        </p:nvSpPr>
        <p:spPr>
          <a:xfrm>
            <a:off x="363404" y="1242940"/>
            <a:ext cx="6651844" cy="4154984"/>
          </a:xfrm>
          <a:prstGeom prst="rect">
            <a:avLst/>
          </a:prstGeom>
        </p:spPr>
        <p:txBody>
          <a:bodyPr wrap="square">
            <a:spAutoFit/>
          </a:bodyPr>
          <a:lstStyle/>
          <a:p>
            <a:pPr marL="342900" indent="-342900">
              <a:buFont typeface="Arial" panose="020B0604020202020204" pitchFamily="34" charset="0"/>
              <a:buChar char="•"/>
            </a:pPr>
            <a:r>
              <a:rPr lang="en-GB" sz="2400" dirty="0"/>
              <a:t>The main difference lies in the degree. A doctor has</a:t>
            </a:r>
            <a:r>
              <a:rPr lang="en-GB" sz="2400" b="1" dirty="0"/>
              <a:t> MD </a:t>
            </a:r>
            <a:r>
              <a:rPr lang="en-GB" sz="2400" dirty="0"/>
              <a:t>or undergraduate degree,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 nurse has an undergraduate nursing degree. A nurse could also have degree in another field and later on could take nursing training in a program of master’s degree.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 nurse is an assistant to a doctor, checks on the patient and gatherers information about the patients progress.  </a:t>
            </a:r>
          </a:p>
        </p:txBody>
      </p:sp>
      <p:pic>
        <p:nvPicPr>
          <p:cNvPr id="8" name="Picture 7">
            <a:extLst>
              <a:ext uri="{FF2B5EF4-FFF2-40B4-BE49-F238E27FC236}">
                <a16:creationId xmlns:a16="http://schemas.microsoft.com/office/drawing/2014/main" id="{B643CBE4-B962-4DCC-9A0F-E56FF685FCEF}"/>
              </a:ext>
            </a:extLst>
          </p:cNvPr>
          <p:cNvPicPr>
            <a:picLocks noChangeAspect="1"/>
          </p:cNvPicPr>
          <p:nvPr/>
        </p:nvPicPr>
        <p:blipFill rotWithShape="1">
          <a:blip r:embed="rId2">
            <a:extLst>
              <a:ext uri="{28A0092B-C50C-407E-A947-70E740481C1C}">
                <a14:useLocalDpi xmlns:a14="http://schemas.microsoft.com/office/drawing/2010/main" val="0"/>
              </a:ext>
            </a:extLst>
          </a:blip>
          <a:srcRect l="16746" r="21529"/>
          <a:stretch/>
        </p:blipFill>
        <p:spPr>
          <a:xfrm>
            <a:off x="7396381" y="1242940"/>
            <a:ext cx="4569840" cy="4938103"/>
          </a:xfrm>
          <a:prstGeom prst="rect">
            <a:avLst/>
          </a:prstGeom>
        </p:spPr>
      </p:pic>
    </p:spTree>
    <p:extLst>
      <p:ext uri="{BB962C8B-B14F-4D97-AF65-F5344CB8AC3E}">
        <p14:creationId xmlns:p14="http://schemas.microsoft.com/office/powerpoint/2010/main" val="3882131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{FDDB1EF6-92C1-4828-AF66-1C5AEFFD9758}tf56160789</Template>
  <TotalTime>0</TotalTime>
  <Words>652</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Bookman Old Style</vt:lpstr>
      <vt:lpstr>Calibri</vt:lpstr>
      <vt:lpstr>Franklin Gothic Book</vt:lpstr>
      <vt:lpstr>Lucida Sans Unicode</vt:lpstr>
      <vt:lpstr>1_RetrospectVTI</vt:lpstr>
      <vt:lpstr>Where did modern nursing first begin?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2020-05-11T12:04:33Z</dcterms:created>
  <dcterms:modified xsi:type="dcterms:W3CDTF">2020-05-18T11:00:24Z</dcterms:modified>
</cp:coreProperties>
</file>