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12192000" cy="6858000"/>
  <p:notesSz cx="6858000" cy="9144000"/>
  <p:embeddedFontLst>
    <p:embeddedFont>
      <p:font typeface="SassoonPrimaryInfant" panose="00000400000000000000" pitchFamily="2" charset="0"/>
      <p:regular r:id="rId4"/>
      <p:bold r:id="rId5"/>
    </p:embeddedFont>
    <p:embeddedFont>
      <p:font typeface="Garamond" panose="02020404030301010803" pitchFamily="18" charset="0"/>
      <p:regular r:id="rId6"/>
      <p:bold r:id="rId7"/>
      <p:italic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 roundtripDataSignature="AMtx7mi9RsCUgGo1Skc9doX7cO6zK7bk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0" Type="http://customschemas.google.com/relationships/presentationmetadata" Target="meta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
        <p:cNvGrpSpPr/>
        <p:nvPr/>
      </p:nvGrpSpPr>
      <p:grpSpPr>
        <a:xfrm>
          <a:off x="0" y="0"/>
          <a:ext cx="0" cy="0"/>
          <a:chOff x="0" y="0"/>
          <a:chExt cx="0" cy="0"/>
        </a:xfrm>
      </p:grpSpPr>
      <p:sp>
        <p:nvSpPr>
          <p:cNvPr id="13" name="Google Shape;13;p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1295401" y="4815415"/>
            <a:ext cx="9609666" cy="566738"/>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400"/>
              <a:buFont typeface="Garamond"/>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a:spLocks noGrp="1"/>
          </p:cNvSpPr>
          <p:nvPr>
            <p:ph type="pic" idx="2"/>
          </p:nvPr>
        </p:nvSpPr>
        <p:spPr>
          <a:xfrm>
            <a:off x="1041427" y="1041399"/>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80" name="Google Shape;80;p12"/>
          <p:cNvSpPr txBox="1">
            <a:spLocks noGrp="1"/>
          </p:cNvSpPr>
          <p:nvPr>
            <p:ph type="body" idx="1"/>
          </p:nvPr>
        </p:nvSpPr>
        <p:spPr>
          <a:xfrm>
            <a:off x="1295401" y="5382153"/>
            <a:ext cx="9609666" cy="493712"/>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280"/>
              </a:spcBef>
              <a:spcAft>
                <a:spcPts val="0"/>
              </a:spcAft>
              <a:buSzPts val="1610"/>
              <a:buNone/>
              <a:defRPr sz="14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81" name="Google Shape;81;p1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3200"/>
              <a:buFont typeface="Garamond"/>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3"/>
          <p:cNvSpPr txBox="1">
            <a:spLocks noGrp="1"/>
          </p:cNvSpPr>
          <p:nvPr>
            <p:ph type="body" idx="1"/>
          </p:nvPr>
        </p:nvSpPr>
        <p:spPr>
          <a:xfrm>
            <a:off x="1303868" y="4343399"/>
            <a:ext cx="9592732" cy="153246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87" name="Google Shape;87;p1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cxnSp>
        <p:nvCxnSpPr>
          <p:cNvPr id="90" name="Google Shape;90;p13"/>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1446213" y="982132"/>
            <a:ext cx="9296398" cy="2370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200"/>
              <a:buFont typeface="Garamond"/>
              <a:buNone/>
              <a:defRPr sz="32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4"/>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rmAutofit/>
          </a:bodyPr>
          <a:lstStyle>
            <a:lvl1pPr marL="457200" lvl="0" indent="-228600" algn="r">
              <a:lnSpc>
                <a:spcPct val="100000"/>
              </a:lnSpc>
              <a:spcBef>
                <a:spcPts val="400"/>
              </a:spcBef>
              <a:spcAft>
                <a:spcPts val="0"/>
              </a:spcAft>
              <a:buSzPts val="2300"/>
              <a:buFont typeface="Garamond"/>
              <a:buNone/>
              <a:defRPr sz="2000"/>
            </a:lvl1pPr>
            <a:lvl2pPr marL="914400" lvl="1" indent="-228600" algn="l">
              <a:lnSpc>
                <a:spcPct val="100000"/>
              </a:lnSpc>
              <a:spcBef>
                <a:spcPts val="600"/>
              </a:spcBef>
              <a:spcAft>
                <a:spcPts val="0"/>
              </a:spcAft>
              <a:buSzPts val="2300"/>
              <a:buFont typeface="Garamond"/>
              <a:buNone/>
              <a:defRPr/>
            </a:lvl2pPr>
            <a:lvl3pPr marL="1371600" lvl="2" indent="-228600" algn="l">
              <a:lnSpc>
                <a:spcPct val="100000"/>
              </a:lnSpc>
              <a:spcBef>
                <a:spcPts val="600"/>
              </a:spcBef>
              <a:spcAft>
                <a:spcPts val="0"/>
              </a:spcAft>
              <a:buSzPts val="2070"/>
              <a:buFont typeface="Garamond"/>
              <a:buNone/>
              <a:defRPr/>
            </a:lvl3pPr>
            <a:lvl4pPr marL="1828800" lvl="3" indent="-228600" algn="l">
              <a:lnSpc>
                <a:spcPct val="100000"/>
              </a:lnSpc>
              <a:spcBef>
                <a:spcPts val="600"/>
              </a:spcBef>
              <a:spcAft>
                <a:spcPts val="0"/>
              </a:spcAft>
              <a:buSzPts val="1840"/>
              <a:buFont typeface="Garamond"/>
              <a:buNone/>
              <a:defRPr/>
            </a:lvl4pPr>
            <a:lvl5pPr marL="2286000" lvl="4" indent="-228600" algn="l">
              <a:lnSpc>
                <a:spcPct val="100000"/>
              </a:lnSpc>
              <a:spcBef>
                <a:spcPts val="600"/>
              </a:spcBef>
              <a:spcAft>
                <a:spcPts val="0"/>
              </a:spcAft>
              <a:buSzPts val="1610"/>
              <a:buFont typeface="Garamond"/>
              <a:buNone/>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94" name="Google Shape;94;p14"/>
          <p:cNvSpPr txBox="1">
            <a:spLocks noGrp="1"/>
          </p:cNvSpPr>
          <p:nvPr>
            <p:ph type="body" idx="2"/>
          </p:nvPr>
        </p:nvSpPr>
        <p:spPr>
          <a:xfrm>
            <a:off x="1295401" y="4343399"/>
            <a:ext cx="9609666" cy="153246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95" name="Google Shape;95;p1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sp>
        <p:nvSpPr>
          <p:cNvPr id="98" name="Google Shape;98;p14"/>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GB"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sp>
        <p:nvSpPr>
          <p:cNvPr id="99" name="Google Shape;99;p14"/>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GB"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cxnSp>
        <p:nvCxnSpPr>
          <p:cNvPr id="100" name="Google Shape;100;p14"/>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262626"/>
              </a:buClr>
              <a:buSzPts val="3200"/>
              <a:buFont typeface="Garamond"/>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5"/>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04" name="Google Shape;104;p1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1446213" y="982132"/>
            <a:ext cx="9296398" cy="2243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200"/>
              <a:buFont typeface="Garamond"/>
              <a:buNone/>
              <a:defRPr sz="32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6"/>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2760"/>
              <a:buNone/>
              <a:defRPr sz="24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10" name="Google Shape;110;p16"/>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2070"/>
              <a:buNone/>
              <a:defRPr sz="1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11" name="Google Shape;111;p1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sp>
        <p:nvSpPr>
          <p:cNvPr id="114" name="Google Shape;114;p16"/>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GB"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sp>
        <p:nvSpPr>
          <p:cNvPr id="115" name="Google Shape;115;p16"/>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GB"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cxnSp>
        <p:nvCxnSpPr>
          <p:cNvPr id="116" name="Google Shape;116;p16"/>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xfrm>
            <a:off x="1295401" y="982132"/>
            <a:ext cx="9609666" cy="2243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400"/>
              <a:buFont typeface="Garamond"/>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7"/>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3220"/>
              <a:buNone/>
              <a:defRPr sz="2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20" name="Google Shape;120;p17"/>
          <p:cNvSpPr txBox="1">
            <a:spLocks noGrp="1"/>
          </p:cNvSpPr>
          <p:nvPr>
            <p:ph type="body" idx="2"/>
          </p:nvPr>
        </p:nvSpPr>
        <p:spPr>
          <a:xfrm>
            <a:off x="1295400" y="4470399"/>
            <a:ext cx="9609670" cy="140546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2070"/>
              <a:buNone/>
              <a:defRPr sz="1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21" name="Google Shape;121;p1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1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cxnSp>
        <p:nvCxnSpPr>
          <p:cNvPr id="124" name="Google Shape;124;p17"/>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5"/>
        <p:cNvGrpSpPr/>
        <p:nvPr/>
      </p:nvGrpSpPr>
      <p:grpSpPr>
        <a:xfrm>
          <a:off x="0" y="0"/>
          <a:ext cx="0" cy="0"/>
          <a:chOff x="0" y="0"/>
          <a:chExt cx="0" cy="0"/>
        </a:xfrm>
      </p:grpSpPr>
      <p:sp>
        <p:nvSpPr>
          <p:cNvPr id="126" name="Google Shape;126;p1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400"/>
              <a:buFont typeface="Garamon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8"/>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28" name="Google Shape;128;p1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1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1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cxnSp>
        <p:nvCxnSpPr>
          <p:cNvPr id="131" name="Google Shape;131;p18"/>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2"/>
        <p:cNvGrpSpPr/>
        <p:nvPr/>
      </p:nvGrpSpPr>
      <p:grpSpPr>
        <a:xfrm>
          <a:off x="0" y="0"/>
          <a:ext cx="0" cy="0"/>
          <a:chOff x="0" y="0"/>
          <a:chExt cx="0" cy="0"/>
        </a:xfrm>
      </p:grpSpPr>
      <p:sp>
        <p:nvSpPr>
          <p:cNvPr id="133" name="Google Shape;133;p19"/>
          <p:cNvSpPr txBox="1">
            <a:spLocks noGrp="1"/>
          </p:cNvSpPr>
          <p:nvPr>
            <p:ph type="title"/>
          </p:nvPr>
        </p:nvSpPr>
        <p:spPr>
          <a:xfrm rot="5400000">
            <a:off x="7497936" y="2483551"/>
            <a:ext cx="4893735" cy="189089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19"/>
          <p:cNvSpPr txBox="1">
            <a:spLocks noGrp="1"/>
          </p:cNvSpPr>
          <p:nvPr>
            <p:ph type="body" idx="1"/>
          </p:nvPr>
        </p:nvSpPr>
        <p:spPr>
          <a:xfrm rot="5400000">
            <a:off x="2565043" y="-287514"/>
            <a:ext cx="4893734" cy="7433025"/>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35" name="Google Shape;135;p1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1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cxnSp>
        <p:nvCxnSpPr>
          <p:cNvPr id="138" name="Google Shape;138;p19"/>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pic>
        <p:nvPicPr>
          <p:cNvPr id="17" name="Google Shape;17;p4" descr="HD-PanelTitle-GrommetsCombine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8" name="Google Shape;18;p4"/>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262626"/>
              </a:buClr>
              <a:buSzPts val="5400"/>
              <a:buFont typeface="Garamond"/>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420"/>
              </a:spcBef>
              <a:spcAft>
                <a:spcPts val="0"/>
              </a:spcAft>
              <a:buSzPts val="2415"/>
              <a:buNone/>
              <a:defRPr sz="2100">
                <a:solidFill>
                  <a:schemeClr val="dk1"/>
                </a:solidFill>
              </a:defRPr>
            </a:lvl1pPr>
            <a:lvl2pPr lvl="1" algn="ctr">
              <a:lnSpc>
                <a:spcPct val="100000"/>
              </a:lnSpc>
              <a:spcBef>
                <a:spcPts val="600"/>
              </a:spcBef>
              <a:spcAft>
                <a:spcPts val="0"/>
              </a:spcAft>
              <a:buSzPts val="2300"/>
              <a:buNone/>
              <a:defRPr>
                <a:solidFill>
                  <a:srgbClr val="888888"/>
                </a:solidFill>
              </a:defRPr>
            </a:lvl2pPr>
            <a:lvl3pPr lvl="2" algn="ctr">
              <a:lnSpc>
                <a:spcPct val="100000"/>
              </a:lnSpc>
              <a:spcBef>
                <a:spcPts val="600"/>
              </a:spcBef>
              <a:spcAft>
                <a:spcPts val="0"/>
              </a:spcAft>
              <a:buSzPts val="2070"/>
              <a:buNone/>
              <a:defRPr>
                <a:solidFill>
                  <a:srgbClr val="888888"/>
                </a:solidFill>
              </a:defRPr>
            </a:lvl3pPr>
            <a:lvl4pPr lvl="3" algn="ctr">
              <a:lnSpc>
                <a:spcPct val="100000"/>
              </a:lnSpc>
              <a:spcBef>
                <a:spcPts val="600"/>
              </a:spcBef>
              <a:spcAft>
                <a:spcPts val="0"/>
              </a:spcAft>
              <a:buSzPts val="1840"/>
              <a:buNone/>
              <a:defRPr>
                <a:solidFill>
                  <a:srgbClr val="888888"/>
                </a:solidFill>
              </a:defRPr>
            </a:lvl4pPr>
            <a:lvl5pPr lvl="4" algn="ctr">
              <a:lnSpc>
                <a:spcPct val="100000"/>
              </a:lnSpc>
              <a:spcBef>
                <a:spcPts val="600"/>
              </a:spcBef>
              <a:spcAft>
                <a:spcPts val="0"/>
              </a:spcAft>
              <a:buSzPts val="1610"/>
              <a:buNone/>
              <a:defRPr>
                <a:solidFill>
                  <a:srgbClr val="888888"/>
                </a:solidFill>
              </a:defRPr>
            </a:lvl5pPr>
            <a:lvl6pPr lvl="5" algn="ctr">
              <a:lnSpc>
                <a:spcPct val="100000"/>
              </a:lnSpc>
              <a:spcBef>
                <a:spcPts val="600"/>
              </a:spcBef>
              <a:spcAft>
                <a:spcPts val="0"/>
              </a:spcAft>
              <a:buSzPts val="1610"/>
              <a:buNone/>
              <a:defRPr>
                <a:solidFill>
                  <a:srgbClr val="888888"/>
                </a:solidFill>
              </a:defRPr>
            </a:lvl6pPr>
            <a:lvl7pPr lvl="6" algn="ctr">
              <a:lnSpc>
                <a:spcPct val="100000"/>
              </a:lnSpc>
              <a:spcBef>
                <a:spcPts val="600"/>
              </a:spcBef>
              <a:spcAft>
                <a:spcPts val="0"/>
              </a:spcAft>
              <a:buSzPts val="1610"/>
              <a:buNone/>
              <a:defRPr>
                <a:solidFill>
                  <a:srgbClr val="888888"/>
                </a:solidFill>
              </a:defRPr>
            </a:lvl7pPr>
            <a:lvl8pPr lvl="7" algn="ctr">
              <a:lnSpc>
                <a:spcPct val="100000"/>
              </a:lnSpc>
              <a:spcBef>
                <a:spcPts val="600"/>
              </a:spcBef>
              <a:spcAft>
                <a:spcPts val="0"/>
              </a:spcAft>
              <a:buSzPts val="1610"/>
              <a:buNone/>
              <a:defRPr>
                <a:solidFill>
                  <a:srgbClr val="888888"/>
                </a:solidFill>
              </a:defRPr>
            </a:lvl8pPr>
            <a:lvl9pPr lvl="8" algn="ctr">
              <a:lnSpc>
                <a:spcPct val="100000"/>
              </a:lnSpc>
              <a:spcBef>
                <a:spcPts val="600"/>
              </a:spcBef>
              <a:spcAft>
                <a:spcPts val="600"/>
              </a:spcAft>
              <a:buSzPts val="1610"/>
              <a:buNone/>
              <a:defRPr>
                <a:solidFill>
                  <a:srgbClr val="888888"/>
                </a:solidFill>
              </a:defRPr>
            </a:lvl9pPr>
          </a:lstStyle>
          <a:p>
            <a:endParaRPr/>
          </a:p>
        </p:txBody>
      </p:sp>
      <p:sp>
        <p:nvSpPr>
          <p:cNvPr id="20" name="Google Shape;20;p4"/>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cxnSp>
        <p:nvCxnSpPr>
          <p:cNvPr id="23" name="Google Shape;23;p4"/>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cxnSp>
        <p:nvCxnSpPr>
          <p:cNvPr id="25" name="Google Shape;25;p5"/>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26" name="Google Shape;26;p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28" name="Google Shape;28;p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4400"/>
              <a:buFont typeface="Garamond"/>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480"/>
              </a:spcBef>
              <a:spcAft>
                <a:spcPts val="0"/>
              </a:spcAft>
              <a:buSzPts val="2760"/>
              <a:buNone/>
              <a:defRPr sz="24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34" name="Google Shape;34;p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cxnSp>
        <p:nvCxnSpPr>
          <p:cNvPr id="37" name="Google Shape;37;p6"/>
          <p:cNvCxnSpPr/>
          <p:nvPr/>
        </p:nvCxnSpPr>
        <p:spPr>
          <a:xfrm>
            <a:off x="2012723"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cxnSp>
        <p:nvCxnSpPr>
          <p:cNvPr id="39" name="Google Shape;39;p7"/>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40" name="Google Shape;40;p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7"/>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42" name="Google Shape;42;p7"/>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43" name="Google Shape;43;p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400"/>
              <a:buFont typeface="Garamon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body" idx="1"/>
          </p:nvPr>
        </p:nvSpPr>
        <p:spPr>
          <a:xfrm>
            <a:off x="129540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60"/>
              </a:spcBef>
              <a:spcAft>
                <a:spcPts val="0"/>
              </a:spcAft>
              <a:buSzPts val="3220"/>
              <a:buNone/>
              <a:defRPr sz="2800" b="0">
                <a:solidFill>
                  <a:schemeClr val="accent1"/>
                </a:solidFill>
              </a:defRPr>
            </a:lvl1pPr>
            <a:lvl2pPr marL="914400" lvl="1" indent="-228600" algn="l">
              <a:lnSpc>
                <a:spcPct val="100000"/>
              </a:lnSpc>
              <a:spcBef>
                <a:spcPts val="600"/>
              </a:spcBef>
              <a:spcAft>
                <a:spcPts val="0"/>
              </a:spcAft>
              <a:buSzPts val="2300"/>
              <a:buNone/>
              <a:defRPr sz="2000" b="1"/>
            </a:lvl2pPr>
            <a:lvl3pPr marL="1371600" lvl="2" indent="-228600" algn="l">
              <a:lnSpc>
                <a:spcPct val="100000"/>
              </a:lnSpc>
              <a:spcBef>
                <a:spcPts val="600"/>
              </a:spcBef>
              <a:spcAft>
                <a:spcPts val="0"/>
              </a:spcAft>
              <a:buSzPts val="2070"/>
              <a:buNone/>
              <a:defRPr sz="1800" b="1"/>
            </a:lvl3pPr>
            <a:lvl4pPr marL="1828800" lvl="3" indent="-228600" algn="l">
              <a:lnSpc>
                <a:spcPct val="100000"/>
              </a:lnSpc>
              <a:spcBef>
                <a:spcPts val="600"/>
              </a:spcBef>
              <a:spcAft>
                <a:spcPts val="0"/>
              </a:spcAft>
              <a:buSzPts val="1840"/>
              <a:buNone/>
              <a:defRPr sz="1600" b="1"/>
            </a:lvl4pPr>
            <a:lvl5pPr marL="2286000" lvl="4" indent="-228600" algn="l">
              <a:lnSpc>
                <a:spcPct val="100000"/>
              </a:lnSpc>
              <a:spcBef>
                <a:spcPts val="600"/>
              </a:spcBef>
              <a:spcAft>
                <a:spcPts val="0"/>
              </a:spcAft>
              <a:buSzPts val="1840"/>
              <a:buNone/>
              <a:defRPr sz="1600" b="1"/>
            </a:lvl5pPr>
            <a:lvl6pPr marL="2743200" lvl="5" indent="-228600" algn="l">
              <a:lnSpc>
                <a:spcPct val="100000"/>
              </a:lnSpc>
              <a:spcBef>
                <a:spcPts val="600"/>
              </a:spcBef>
              <a:spcAft>
                <a:spcPts val="0"/>
              </a:spcAft>
              <a:buSzPts val="1840"/>
              <a:buNone/>
              <a:defRPr sz="1600" b="1"/>
            </a:lvl6pPr>
            <a:lvl7pPr marL="3200400" lvl="6" indent="-228600" algn="l">
              <a:lnSpc>
                <a:spcPct val="100000"/>
              </a:lnSpc>
              <a:spcBef>
                <a:spcPts val="600"/>
              </a:spcBef>
              <a:spcAft>
                <a:spcPts val="0"/>
              </a:spcAft>
              <a:buSzPts val="1840"/>
              <a:buNone/>
              <a:defRPr sz="1600" b="1"/>
            </a:lvl7pPr>
            <a:lvl8pPr marL="3657600" lvl="7" indent="-228600" algn="l">
              <a:lnSpc>
                <a:spcPct val="100000"/>
              </a:lnSpc>
              <a:spcBef>
                <a:spcPts val="600"/>
              </a:spcBef>
              <a:spcAft>
                <a:spcPts val="0"/>
              </a:spcAft>
              <a:buSzPts val="1840"/>
              <a:buNone/>
              <a:defRPr sz="1600" b="1"/>
            </a:lvl8pPr>
            <a:lvl9pPr marL="4114800" lvl="8" indent="-228600" algn="l">
              <a:lnSpc>
                <a:spcPct val="100000"/>
              </a:lnSpc>
              <a:spcBef>
                <a:spcPts val="600"/>
              </a:spcBef>
              <a:spcAft>
                <a:spcPts val="600"/>
              </a:spcAft>
              <a:buSzPts val="1840"/>
              <a:buNone/>
              <a:defRPr sz="1600" b="1"/>
            </a:lvl9pPr>
          </a:lstStyle>
          <a:p>
            <a:endParaRPr/>
          </a:p>
        </p:txBody>
      </p:sp>
      <p:sp>
        <p:nvSpPr>
          <p:cNvPr id="49" name="Google Shape;49;p8"/>
          <p:cNvSpPr txBox="1">
            <a:spLocks noGrp="1"/>
          </p:cNvSpPr>
          <p:nvPr>
            <p:ph type="body" idx="2"/>
          </p:nvPr>
        </p:nvSpPr>
        <p:spPr>
          <a:xfrm>
            <a:off x="129540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50" name="Google Shape;50;p8"/>
          <p:cNvSpPr txBox="1">
            <a:spLocks noGrp="1"/>
          </p:cNvSpPr>
          <p:nvPr>
            <p:ph type="body" idx="3"/>
          </p:nvPr>
        </p:nvSpPr>
        <p:spPr>
          <a:xfrm>
            <a:off x="6180671"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60"/>
              </a:spcBef>
              <a:spcAft>
                <a:spcPts val="0"/>
              </a:spcAft>
              <a:buSzPts val="3220"/>
              <a:buNone/>
              <a:defRPr sz="2800" b="0">
                <a:solidFill>
                  <a:schemeClr val="accent1"/>
                </a:solidFill>
              </a:defRPr>
            </a:lvl1pPr>
            <a:lvl2pPr marL="914400" lvl="1" indent="-228600" algn="l">
              <a:lnSpc>
                <a:spcPct val="100000"/>
              </a:lnSpc>
              <a:spcBef>
                <a:spcPts val="600"/>
              </a:spcBef>
              <a:spcAft>
                <a:spcPts val="0"/>
              </a:spcAft>
              <a:buSzPts val="2300"/>
              <a:buNone/>
              <a:defRPr sz="2000" b="1"/>
            </a:lvl2pPr>
            <a:lvl3pPr marL="1371600" lvl="2" indent="-228600" algn="l">
              <a:lnSpc>
                <a:spcPct val="100000"/>
              </a:lnSpc>
              <a:spcBef>
                <a:spcPts val="600"/>
              </a:spcBef>
              <a:spcAft>
                <a:spcPts val="0"/>
              </a:spcAft>
              <a:buSzPts val="2070"/>
              <a:buNone/>
              <a:defRPr sz="1800" b="1"/>
            </a:lvl3pPr>
            <a:lvl4pPr marL="1828800" lvl="3" indent="-228600" algn="l">
              <a:lnSpc>
                <a:spcPct val="100000"/>
              </a:lnSpc>
              <a:spcBef>
                <a:spcPts val="600"/>
              </a:spcBef>
              <a:spcAft>
                <a:spcPts val="0"/>
              </a:spcAft>
              <a:buSzPts val="1840"/>
              <a:buNone/>
              <a:defRPr sz="1600" b="1"/>
            </a:lvl4pPr>
            <a:lvl5pPr marL="2286000" lvl="4" indent="-228600" algn="l">
              <a:lnSpc>
                <a:spcPct val="100000"/>
              </a:lnSpc>
              <a:spcBef>
                <a:spcPts val="600"/>
              </a:spcBef>
              <a:spcAft>
                <a:spcPts val="0"/>
              </a:spcAft>
              <a:buSzPts val="1840"/>
              <a:buNone/>
              <a:defRPr sz="1600" b="1"/>
            </a:lvl5pPr>
            <a:lvl6pPr marL="2743200" lvl="5" indent="-228600" algn="l">
              <a:lnSpc>
                <a:spcPct val="100000"/>
              </a:lnSpc>
              <a:spcBef>
                <a:spcPts val="600"/>
              </a:spcBef>
              <a:spcAft>
                <a:spcPts val="0"/>
              </a:spcAft>
              <a:buSzPts val="1840"/>
              <a:buNone/>
              <a:defRPr sz="1600" b="1"/>
            </a:lvl6pPr>
            <a:lvl7pPr marL="3200400" lvl="6" indent="-228600" algn="l">
              <a:lnSpc>
                <a:spcPct val="100000"/>
              </a:lnSpc>
              <a:spcBef>
                <a:spcPts val="600"/>
              </a:spcBef>
              <a:spcAft>
                <a:spcPts val="0"/>
              </a:spcAft>
              <a:buSzPts val="1840"/>
              <a:buNone/>
              <a:defRPr sz="1600" b="1"/>
            </a:lvl7pPr>
            <a:lvl8pPr marL="3657600" lvl="7" indent="-228600" algn="l">
              <a:lnSpc>
                <a:spcPct val="100000"/>
              </a:lnSpc>
              <a:spcBef>
                <a:spcPts val="600"/>
              </a:spcBef>
              <a:spcAft>
                <a:spcPts val="0"/>
              </a:spcAft>
              <a:buSzPts val="1840"/>
              <a:buNone/>
              <a:defRPr sz="1600" b="1"/>
            </a:lvl8pPr>
            <a:lvl9pPr marL="4114800" lvl="8" indent="-228600" algn="l">
              <a:lnSpc>
                <a:spcPct val="100000"/>
              </a:lnSpc>
              <a:spcBef>
                <a:spcPts val="600"/>
              </a:spcBef>
              <a:spcAft>
                <a:spcPts val="600"/>
              </a:spcAft>
              <a:buSzPts val="1840"/>
              <a:buNone/>
              <a:defRPr sz="1600" b="1"/>
            </a:lvl9pPr>
          </a:lstStyle>
          <a:p>
            <a:endParaRPr/>
          </a:p>
        </p:txBody>
      </p:sp>
      <p:sp>
        <p:nvSpPr>
          <p:cNvPr id="51" name="Google Shape;51;p8"/>
          <p:cNvSpPr txBox="1">
            <a:spLocks noGrp="1"/>
          </p:cNvSpPr>
          <p:nvPr>
            <p:ph type="body" idx="4"/>
          </p:nvPr>
        </p:nvSpPr>
        <p:spPr>
          <a:xfrm>
            <a:off x="6180671"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52" name="Google Shape;52;p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cxnSp>
        <p:nvCxnSpPr>
          <p:cNvPr id="55" name="Google Shape;55;p8"/>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cxnSp>
        <p:nvCxnSpPr>
          <p:cNvPr id="61" name="Google Shape;61;p9"/>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1293811" y="1388534"/>
            <a:ext cx="3718455" cy="1371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400"/>
              <a:buFont typeface="Garamond"/>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
          <p:cNvSpPr txBox="1">
            <a:spLocks noGrp="1"/>
          </p:cNvSpPr>
          <p:nvPr>
            <p:ph type="body" idx="1"/>
          </p:nvPr>
        </p:nvSpPr>
        <p:spPr>
          <a:xfrm>
            <a:off x="5418668" y="982131"/>
            <a:ext cx="5469466" cy="4893735"/>
          </a:xfrm>
          <a:prstGeom prst="rect">
            <a:avLst/>
          </a:prstGeom>
          <a:noFill/>
          <a:ln>
            <a:noFill/>
          </a:ln>
        </p:spPr>
        <p:txBody>
          <a:bodyPr spcFirstLastPara="1" wrap="square" lIns="91425" tIns="45700" rIns="91425" bIns="45700" anchor="ctr"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65" name="Google Shape;65;p10"/>
          <p:cNvSpPr txBox="1">
            <a:spLocks noGrp="1"/>
          </p:cNvSpPr>
          <p:nvPr>
            <p:ph type="body" idx="2"/>
          </p:nvPr>
        </p:nvSpPr>
        <p:spPr>
          <a:xfrm>
            <a:off x="1293811" y="3031065"/>
            <a:ext cx="3718455" cy="2438404"/>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20"/>
              </a:spcBef>
              <a:spcAft>
                <a:spcPts val="0"/>
              </a:spcAft>
              <a:buSzPts val="1840"/>
              <a:buNone/>
              <a:defRPr sz="16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66" name="Google Shape;66;p1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cxnSp>
        <p:nvCxnSpPr>
          <p:cNvPr id="69" name="Google Shape;69;p10"/>
          <p:cNvCxnSpPr/>
          <p:nvPr/>
        </p:nvCxnSpPr>
        <p:spPr>
          <a:xfrm>
            <a:off x="1396169"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800"/>
              <a:buFont typeface="Garamond"/>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a:spLocks noGrp="1"/>
          </p:cNvSpPr>
          <p:nvPr>
            <p:ph type="pic" idx="2"/>
          </p:nvPr>
        </p:nvSpPr>
        <p:spPr>
          <a:xfrm>
            <a:off x="8094831"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73" name="Google Shape;73;p11"/>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60"/>
              </a:spcBef>
              <a:spcAft>
                <a:spcPts val="0"/>
              </a:spcAft>
              <a:buSzPts val="2070"/>
              <a:buNone/>
              <a:defRPr sz="18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74" name="Google Shape;74;p1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pic>
        <p:nvPicPr>
          <p:cNvPr id="6" name="Google Shape;6;p2" descr="HD-PanelContent-GrommetsCombined.png"/>
          <p:cNvPicPr preferRelativeResize="0"/>
          <p:nvPr/>
        </p:nvPicPr>
        <p:blipFill rotWithShape="1">
          <a:blip r:embed="rId20">
            <a:alphaModFix/>
          </a:blip>
          <a:srcRect/>
          <a:stretch/>
        </p:blipFill>
        <p:spPr>
          <a:xfrm>
            <a:off x="0" y="0"/>
            <a:ext cx="12188825" cy="6856214"/>
          </a:xfrm>
          <a:prstGeom prst="rect">
            <a:avLst/>
          </a:prstGeom>
          <a:noFill/>
          <a:ln>
            <a:noFill/>
          </a:ln>
        </p:spPr>
      </p:pic>
      <p:sp>
        <p:nvSpPr>
          <p:cNvPr id="7" name="Google Shape;7;p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8" name="Google Shape;8;p2"/>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marR="0" lvl="0" indent="-403860" algn="l" rtl="0">
              <a:lnSpc>
                <a:spcPct val="100000"/>
              </a:lnSpc>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lnSpc>
                <a:spcPct val="100000"/>
              </a:lnSpc>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lnSpc>
                <a:spcPct val="100000"/>
              </a:lnSpc>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lnSpc>
                <a:spcPct val="100000"/>
              </a:lnSpc>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lnSpc>
                <a:spcPct val="100000"/>
              </a:lnSpc>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9" name="Google Shape;9;p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9pPr>
          </a:lstStyle>
          <a:p>
            <a:endParaRPr/>
          </a:p>
        </p:txBody>
      </p:sp>
      <p:sp>
        <p:nvSpPr>
          <p:cNvPr id="10" name="Google Shape;10;p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9pPr>
          </a:lstStyle>
          <a:p>
            <a:endParaRPr/>
          </a:p>
        </p:txBody>
      </p:sp>
      <p:sp>
        <p:nvSpPr>
          <p:cNvPr id="11" name="Google Shape;11;p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hyperlink" Target="https://scratch.mit.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1"/>
          <p:cNvPicPr preferRelativeResize="0"/>
          <p:nvPr/>
        </p:nvPicPr>
        <p:blipFill rotWithShape="1">
          <a:blip r:embed="rId3">
            <a:alphaModFix/>
          </a:blip>
          <a:srcRect/>
          <a:stretch/>
        </p:blipFill>
        <p:spPr>
          <a:xfrm>
            <a:off x="4231329" y="156106"/>
            <a:ext cx="3790680" cy="984113"/>
          </a:xfrm>
          <a:prstGeom prst="rect">
            <a:avLst/>
          </a:prstGeom>
          <a:noFill/>
          <a:ln>
            <a:noFill/>
          </a:ln>
          <a:effectLst>
            <a:outerShdw blurRad="292100" dist="139700" dir="2700000" algn="tl" rotWithShape="0">
              <a:srgbClr val="333333">
                <a:alpha val="64313"/>
              </a:srgbClr>
            </a:outerShdw>
          </a:effectLst>
        </p:spPr>
      </p:pic>
      <p:sp>
        <p:nvSpPr>
          <p:cNvPr id="144" name="Google Shape;144;p1"/>
          <p:cNvSpPr txBox="1"/>
          <p:nvPr/>
        </p:nvSpPr>
        <p:spPr>
          <a:xfrm>
            <a:off x="101099" y="30769"/>
            <a:ext cx="4045209" cy="1323439"/>
          </a:xfrm>
          <a:prstGeom prst="rect">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SassoonPrimaryInfant" panose="00000400000000000000" pitchFamily="2" charset="0"/>
                <a:sym typeface="Arial"/>
              </a:rPr>
              <a:t>We are reading:</a:t>
            </a:r>
            <a:endParaRPr sz="1400" b="0" i="0" u="none" strike="noStrike" cap="none">
              <a:solidFill>
                <a:srgbClr val="000000"/>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SassoonPrimaryInfant" panose="00000400000000000000" pitchFamily="2" charset="0"/>
                <a:sym typeface="Arial"/>
              </a:rPr>
              <a:t> </a:t>
            </a:r>
            <a:endParaRPr sz="1400" b="0" i="0" u="none" strike="noStrike" cap="none">
              <a:solidFill>
                <a:srgbClr val="000000"/>
              </a:solidFill>
              <a:latin typeface="SassoonPrimaryInfant" panose="00000400000000000000" pitchFamily="2" charset="0"/>
              <a:sym typeface="Arial"/>
            </a:endParaRPr>
          </a:p>
        </p:txBody>
      </p:sp>
      <p:sp>
        <p:nvSpPr>
          <p:cNvPr id="145" name="Google Shape;145;p1"/>
          <p:cNvSpPr txBox="1"/>
          <p:nvPr/>
        </p:nvSpPr>
        <p:spPr>
          <a:xfrm>
            <a:off x="4334526" y="1168146"/>
            <a:ext cx="3607800" cy="738900"/>
          </a:xfrm>
          <a:prstGeom prst="rect">
            <a:avLst/>
          </a:prstGeom>
          <a:solidFill>
            <a:srgbClr val="99CCFF"/>
          </a:solid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dirty="0">
                <a:solidFill>
                  <a:schemeClr val="dk1"/>
                </a:solidFill>
                <a:latin typeface="SassoonPrimaryInfant" panose="00000400000000000000" pitchFamily="2" charset="0"/>
                <a:sym typeface="Arial"/>
              </a:rPr>
              <a:t>Year 4</a:t>
            </a:r>
            <a:endParaRPr sz="1400" b="1" i="0" u="none" strike="noStrike" cap="none" dirty="0">
              <a:solidFill>
                <a:schemeClr val="dk1"/>
              </a:solidFill>
              <a:latin typeface="SassoonPrimaryInfant" panose="00000400000000000000" pitchFamily="2" charset="0"/>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dirty="0">
                <a:solidFill>
                  <a:schemeClr val="dk1"/>
                </a:solidFill>
                <a:latin typeface="SassoonPrimaryInfant" panose="00000400000000000000" pitchFamily="2" charset="0"/>
                <a:sym typeface="Arial"/>
              </a:rPr>
              <a:t>Knowledge Organiser</a:t>
            </a:r>
            <a:endParaRPr sz="1400" b="0" i="0" u="none" strike="noStrike" cap="none" dirty="0">
              <a:solidFill>
                <a:srgbClr val="000000"/>
              </a:solidFill>
              <a:latin typeface="SassoonPrimaryInfant" panose="00000400000000000000" pitchFamily="2" charset="0"/>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dirty="0">
                <a:solidFill>
                  <a:schemeClr val="dk1"/>
                </a:solidFill>
                <a:latin typeface="SassoonPrimaryInfant" panose="00000400000000000000" pitchFamily="2" charset="0"/>
                <a:sym typeface="Arial"/>
              </a:rPr>
              <a:t>Weeks </a:t>
            </a:r>
            <a:r>
              <a:rPr lang="en-GB" sz="1400" b="1" i="0" u="none" strike="noStrike" cap="none" dirty="0" smtClean="0">
                <a:solidFill>
                  <a:schemeClr val="dk1"/>
                </a:solidFill>
                <a:latin typeface="SassoonPrimaryInfant" panose="00000400000000000000" pitchFamily="2" charset="0"/>
                <a:sym typeface="Arial"/>
              </a:rPr>
              <a:t>16-22</a:t>
            </a:r>
            <a:endParaRPr sz="1400" b="0" i="0" u="none" strike="noStrike" cap="none" dirty="0">
              <a:solidFill>
                <a:srgbClr val="000000"/>
              </a:solidFill>
              <a:latin typeface="SassoonPrimaryInfant" panose="00000400000000000000" pitchFamily="2" charset="0"/>
              <a:sym typeface="Arial"/>
            </a:endParaRPr>
          </a:p>
        </p:txBody>
      </p:sp>
      <p:sp>
        <p:nvSpPr>
          <p:cNvPr id="146" name="Google Shape;146;p1"/>
          <p:cNvSpPr txBox="1"/>
          <p:nvPr/>
        </p:nvSpPr>
        <p:spPr>
          <a:xfrm>
            <a:off x="101101" y="1405716"/>
            <a:ext cx="4035635" cy="2031285"/>
          </a:xfrm>
          <a:prstGeom prst="rect">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SassoonPrimaryInfant" panose="00000400000000000000" pitchFamily="2" charset="0"/>
                <a:sym typeface="Arial"/>
              </a:rPr>
              <a:t>In English, we will be developing our reading skills by developing our comprehension, retrieval and inference skills. </a:t>
            </a:r>
            <a:endParaRPr sz="900" b="0" i="0" u="none" strike="noStrike" cap="none">
              <a:solidFill>
                <a:srgbClr val="000000"/>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SassoonPrimaryInfant" panose="00000400000000000000" pitchFamily="2" charset="0"/>
                <a:sym typeface="Arial"/>
              </a:rPr>
              <a:t>We will be developing our writing by focusing on narrative writing during these six weeks. We will be producing both short and longer pieces of writing, focused on description, direct speech and using archaic vocabulary. </a:t>
            </a:r>
            <a:endParaRPr sz="900" b="0" i="0" u="none" strike="noStrike" cap="none">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SassoonPrimaryInfant" panose="00000400000000000000" pitchFamily="2" charset="0"/>
                <a:sym typeface="Arial"/>
              </a:rPr>
              <a:t>Our handwriting focus will be size, proportion and spacing within our writing then moving onto speed and fluency. </a:t>
            </a:r>
            <a:endParaRPr sz="900" b="0" i="0" u="none" strike="noStrike" cap="none">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SassoonPrimaryInfant" panose="00000400000000000000" pitchFamily="2" charset="0"/>
                <a:sym typeface="Arial"/>
              </a:rPr>
              <a:t>Our grammar, punctuation and spelling focus will using inverted commas to demarcate direct speech, using apostrophes to show possession and using expanded noun phrases. </a:t>
            </a:r>
            <a:endParaRPr sz="900" b="0" i="0" u="none" strike="noStrike" cap="none">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SassoonPrimaryInfant" panose="00000400000000000000" pitchFamily="2" charset="0"/>
                <a:sym typeface="Arial"/>
              </a:rPr>
              <a:t>Key vocabulary: speech punctuation, inverted commas, archaic vocabulary. </a:t>
            </a:r>
            <a:endParaRPr sz="900" b="0" i="0" u="none" strike="noStrike" cap="none">
              <a:solidFill>
                <a:schemeClr val="dk1"/>
              </a:solidFill>
              <a:latin typeface="SassoonPrimaryInfant" panose="00000400000000000000" pitchFamily="2" charset="0"/>
              <a:sym typeface="Arial"/>
            </a:endParaRPr>
          </a:p>
        </p:txBody>
      </p:sp>
      <p:sp>
        <p:nvSpPr>
          <p:cNvPr id="147" name="Google Shape;147;p1"/>
          <p:cNvSpPr txBox="1"/>
          <p:nvPr/>
        </p:nvSpPr>
        <p:spPr>
          <a:xfrm>
            <a:off x="95813" y="3649313"/>
            <a:ext cx="4035635" cy="1338788"/>
          </a:xfrm>
          <a:prstGeom prst="rect">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SassoonPrimaryInfant" panose="00000400000000000000" pitchFamily="2" charset="0"/>
                <a:sym typeface="Arial"/>
              </a:rPr>
              <a:t>In Maths, we will finish off our learning in multiplication and division and then focus our work on length and perimeter and fractions. We will be continuing our daily multiplication sessions ahead of the Multiplication Tables Check in the Summer term. </a:t>
            </a:r>
            <a:endParaRPr sz="900" b="0" i="0" u="none" strike="noStrike" cap="none">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SassoonPrimaryInfant" panose="00000400000000000000" pitchFamily="2" charset="0"/>
                <a:sym typeface="Arial"/>
              </a:rPr>
              <a:t>Times table focus</a:t>
            </a:r>
            <a:r>
              <a:rPr lang="en-GB" sz="900" b="1" i="0" u="none" strike="noStrike" cap="none">
                <a:solidFill>
                  <a:schemeClr val="dk1"/>
                </a:solidFill>
                <a:latin typeface="SassoonPrimaryInfant" panose="00000400000000000000" pitchFamily="2" charset="0"/>
                <a:sym typeface="Arial"/>
              </a:rPr>
              <a:t>: </a:t>
            </a:r>
            <a:r>
              <a:rPr lang="en-GB" sz="900" b="0" i="0" u="none" strike="noStrike" cap="none">
                <a:solidFill>
                  <a:schemeClr val="dk1"/>
                </a:solidFill>
                <a:latin typeface="SassoonPrimaryInfant" panose="00000400000000000000" pitchFamily="2" charset="0"/>
                <a:sym typeface="Arial"/>
              </a:rPr>
              <a:t>x6, x9, x12, x11, x7</a:t>
            </a:r>
            <a:endParaRPr sz="1200" b="0" i="0" u="none" strike="noStrike" cap="none">
              <a:solidFill>
                <a:srgbClr val="000000"/>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SassoonPrimaryInfant" panose="00000400000000000000" pitchFamily="2" charset="0"/>
                <a:sym typeface="Arial"/>
              </a:rPr>
              <a:t>Key vocabulary: millimetre, centimetre, metre, unit of measurement, partition, perimeter, rectilinear. </a:t>
            </a:r>
            <a:endParaRPr sz="900" b="0" i="0" u="none" strike="noStrike" cap="none">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SassoonPrimaryInfant" panose="00000400000000000000" pitchFamily="2" charset="0"/>
              <a:sym typeface="Arial"/>
            </a:endParaRPr>
          </a:p>
        </p:txBody>
      </p:sp>
      <p:sp>
        <p:nvSpPr>
          <p:cNvPr id="148" name="Google Shape;148;p1"/>
          <p:cNvSpPr txBox="1"/>
          <p:nvPr/>
        </p:nvSpPr>
        <p:spPr>
          <a:xfrm>
            <a:off x="8187443" y="5772383"/>
            <a:ext cx="3854399" cy="923289"/>
          </a:xfrm>
          <a:prstGeom prst="rect">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chemeClr val="dk1"/>
                </a:solidFill>
                <a:latin typeface="SassoonPrimaryInfant" panose="00000400000000000000" pitchFamily="2" charset="0"/>
                <a:sym typeface="Arial"/>
              </a:rPr>
              <a:t>Key dates coming up</a:t>
            </a:r>
            <a:r>
              <a:rPr lang="en-GB" sz="900" b="0" i="0" u="none" strike="noStrike" cap="none">
                <a:solidFill>
                  <a:schemeClr val="dk1"/>
                </a:solidFill>
                <a:latin typeface="SassoonPrimaryInfant" panose="00000400000000000000" pitchFamily="2" charset="0"/>
                <a:sym typeface="Arial"/>
              </a:rPr>
              <a:t>:</a:t>
            </a:r>
            <a:endParaRPr sz="900" b="0" i="0" u="none" strike="noStrike" cap="none">
              <a:solidFill>
                <a:srgbClr val="000000"/>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FF0000"/>
                </a:solidFill>
                <a:latin typeface="SassoonPrimaryInfant" panose="00000400000000000000" pitchFamily="2" charset="0"/>
                <a:sym typeface="Arial"/>
              </a:rPr>
              <a:t>-</a:t>
            </a:r>
            <a:r>
              <a:rPr lang="en-GB" sz="900" b="0" i="0" u="none" strike="noStrike" cap="none">
                <a:solidFill>
                  <a:schemeClr val="dk1"/>
                </a:solidFill>
                <a:latin typeface="SassoonPrimaryInfant" panose="00000400000000000000" pitchFamily="2" charset="0"/>
                <a:sym typeface="Arial"/>
              </a:rPr>
              <a:t>Tuesday 21</a:t>
            </a:r>
            <a:r>
              <a:rPr lang="en-GB" sz="900" b="0" i="0" u="none" strike="noStrike" cap="none" baseline="30000">
                <a:solidFill>
                  <a:schemeClr val="dk1"/>
                </a:solidFill>
                <a:latin typeface="SassoonPrimaryInfant" panose="00000400000000000000" pitchFamily="2" charset="0"/>
                <a:sym typeface="Arial"/>
              </a:rPr>
              <a:t>st</a:t>
            </a:r>
            <a:r>
              <a:rPr lang="en-GB" sz="900" b="0" i="0" u="none" strike="noStrike" cap="none">
                <a:solidFill>
                  <a:schemeClr val="dk1"/>
                </a:solidFill>
                <a:latin typeface="SassoonPrimaryInfant" panose="00000400000000000000" pitchFamily="2" charset="0"/>
                <a:sym typeface="Arial"/>
              </a:rPr>
              <a:t> January – Year 4 visit to El Torero</a:t>
            </a:r>
            <a:endParaRPr sz="900" b="0" i="0" u="none" strike="noStrike" cap="none">
              <a:solidFill>
                <a:srgbClr val="000000"/>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SassoonPrimaryInfant" panose="00000400000000000000" pitchFamily="2" charset="0"/>
                <a:sym typeface="Arial"/>
              </a:rPr>
              <a:t>-Wednesday 22</a:t>
            </a:r>
            <a:r>
              <a:rPr lang="en-GB" sz="900" b="0" i="0" u="none" strike="noStrike" cap="none" baseline="30000">
                <a:solidFill>
                  <a:schemeClr val="dk1"/>
                </a:solidFill>
                <a:latin typeface="SassoonPrimaryInfant" panose="00000400000000000000" pitchFamily="2" charset="0"/>
                <a:sym typeface="Arial"/>
              </a:rPr>
              <a:t>nd</a:t>
            </a:r>
            <a:r>
              <a:rPr lang="en-GB" sz="900" b="0" i="0" u="none" strike="noStrike" cap="none">
                <a:solidFill>
                  <a:schemeClr val="dk1"/>
                </a:solidFill>
                <a:latin typeface="SassoonPrimaryInfant" panose="00000400000000000000" pitchFamily="2" charset="0"/>
                <a:sym typeface="Arial"/>
              </a:rPr>
              <a:t> January – Year 4 Christingle service at Newcastle Cathedral</a:t>
            </a:r>
            <a:endParaRPr>
              <a:latin typeface="SassoonPrimaryInfant" panose="00000400000000000000" pitchFamily="2" charset="0"/>
            </a:endParaRPr>
          </a:p>
          <a:p>
            <a:pPr marL="0" marR="0" lvl="0" indent="0" algn="l" rtl="0">
              <a:lnSpc>
                <a:spcPct val="100000"/>
              </a:lnSpc>
              <a:spcBef>
                <a:spcPts val="0"/>
              </a:spcBef>
              <a:spcAft>
                <a:spcPts val="0"/>
              </a:spcAft>
              <a:buNone/>
            </a:pPr>
            <a:r>
              <a:rPr lang="en-GB" sz="900" b="0" i="0" u="none" strike="noStrike" cap="none">
                <a:solidFill>
                  <a:schemeClr val="dk1"/>
                </a:solidFill>
                <a:latin typeface="SassoonPrimaryInfant" panose="00000400000000000000" pitchFamily="2" charset="0"/>
                <a:sym typeface="Arial"/>
              </a:rPr>
              <a:t>- Friday 7</a:t>
            </a:r>
            <a:r>
              <a:rPr lang="en-GB" sz="900" b="0" i="0" u="none" strike="noStrike" cap="none" baseline="30000">
                <a:solidFill>
                  <a:schemeClr val="dk1"/>
                </a:solidFill>
                <a:latin typeface="SassoonPrimaryInfant" panose="00000400000000000000" pitchFamily="2" charset="0"/>
                <a:sym typeface="Arial"/>
              </a:rPr>
              <a:t>th</a:t>
            </a:r>
            <a:r>
              <a:rPr lang="en-GB" sz="900" b="0" i="0" u="none" strike="noStrike" cap="none">
                <a:solidFill>
                  <a:schemeClr val="dk1"/>
                </a:solidFill>
                <a:latin typeface="SassoonPrimaryInfant" panose="00000400000000000000" pitchFamily="2" charset="0"/>
                <a:sym typeface="Arial"/>
              </a:rPr>
              <a:t> February – PTFA Family Bingo Night</a:t>
            </a:r>
            <a:endParaRPr>
              <a:latin typeface="SassoonPrimaryInfant" panose="00000400000000000000" pitchFamily="2" charset="0"/>
            </a:endParaRPr>
          </a:p>
          <a:p>
            <a:pPr marL="0" marR="0" lvl="0" indent="0" algn="l" rtl="0">
              <a:lnSpc>
                <a:spcPct val="100000"/>
              </a:lnSpc>
              <a:spcBef>
                <a:spcPts val="0"/>
              </a:spcBef>
              <a:spcAft>
                <a:spcPts val="0"/>
              </a:spcAft>
              <a:buNone/>
            </a:pPr>
            <a:r>
              <a:rPr lang="en-GB" sz="900" b="0" i="0" u="none" strike="noStrike" cap="none">
                <a:solidFill>
                  <a:schemeClr val="dk1"/>
                </a:solidFill>
                <a:latin typeface="SassoonPrimaryInfant" panose="00000400000000000000" pitchFamily="2" charset="0"/>
                <a:sym typeface="Arial"/>
              </a:rPr>
              <a:t>- Friday 21</a:t>
            </a:r>
            <a:r>
              <a:rPr lang="en-GB" sz="900" b="0" i="0" u="none" strike="noStrike" cap="none" baseline="30000">
                <a:solidFill>
                  <a:schemeClr val="dk1"/>
                </a:solidFill>
                <a:latin typeface="SassoonPrimaryInfant" panose="00000400000000000000" pitchFamily="2" charset="0"/>
                <a:sym typeface="Arial"/>
              </a:rPr>
              <a:t>st</a:t>
            </a:r>
            <a:r>
              <a:rPr lang="en-GB" sz="900" b="0" i="0" u="none" strike="noStrike" cap="none">
                <a:solidFill>
                  <a:schemeClr val="dk1"/>
                </a:solidFill>
                <a:latin typeface="SassoonPrimaryInfant" panose="00000400000000000000" pitchFamily="2" charset="0"/>
                <a:sym typeface="Arial"/>
              </a:rPr>
              <a:t> February – Staff training day</a:t>
            </a:r>
            <a:endParaRPr>
              <a:latin typeface="SassoonPrimaryInfant" panose="00000400000000000000" pitchFamily="2" charset="0"/>
            </a:endParaRPr>
          </a:p>
          <a:p>
            <a:pPr marL="0" marR="0" lvl="0" indent="0" algn="l" rtl="0">
              <a:lnSpc>
                <a:spcPct val="100000"/>
              </a:lnSpc>
              <a:spcBef>
                <a:spcPts val="0"/>
              </a:spcBef>
              <a:spcAft>
                <a:spcPts val="0"/>
              </a:spcAft>
              <a:buNone/>
            </a:pPr>
            <a:r>
              <a:rPr lang="en-GB" sz="900" b="0" i="0" u="none" strike="noStrike" cap="none">
                <a:solidFill>
                  <a:schemeClr val="dk1"/>
                </a:solidFill>
                <a:latin typeface="SassoonPrimaryInfant" panose="00000400000000000000" pitchFamily="2" charset="0"/>
                <a:sym typeface="Arial"/>
              </a:rPr>
              <a:t>- Monday 24</a:t>
            </a:r>
            <a:r>
              <a:rPr lang="en-GB" sz="900" b="0" i="0" u="none" strike="noStrike" cap="none" baseline="30000">
                <a:solidFill>
                  <a:schemeClr val="dk1"/>
                </a:solidFill>
                <a:latin typeface="SassoonPrimaryInfant" panose="00000400000000000000" pitchFamily="2" charset="0"/>
                <a:sym typeface="Arial"/>
              </a:rPr>
              <a:t>th</a:t>
            </a:r>
            <a:r>
              <a:rPr lang="en-GB" sz="900" b="0" i="0" u="none" strike="noStrike" cap="none">
                <a:solidFill>
                  <a:schemeClr val="dk1"/>
                </a:solidFill>
                <a:latin typeface="SassoonPrimaryInfant" panose="00000400000000000000" pitchFamily="2" charset="0"/>
                <a:sym typeface="Arial"/>
              </a:rPr>
              <a:t> February – Friday 28</a:t>
            </a:r>
            <a:r>
              <a:rPr lang="en-GB" sz="900" b="0" i="0" u="none" strike="noStrike" cap="none" baseline="30000">
                <a:solidFill>
                  <a:schemeClr val="dk1"/>
                </a:solidFill>
                <a:latin typeface="SassoonPrimaryInfant" panose="00000400000000000000" pitchFamily="2" charset="0"/>
                <a:sym typeface="Arial"/>
              </a:rPr>
              <a:t>th</a:t>
            </a:r>
            <a:r>
              <a:rPr lang="en-GB" sz="900" b="0" i="0" u="none" strike="noStrike" cap="none">
                <a:solidFill>
                  <a:schemeClr val="dk1"/>
                </a:solidFill>
                <a:latin typeface="SassoonPrimaryInfant" panose="00000400000000000000" pitchFamily="2" charset="0"/>
                <a:sym typeface="Arial"/>
              </a:rPr>
              <a:t> February – February Half Term</a:t>
            </a:r>
            <a:endParaRPr sz="900" b="0" i="0" u="none" strike="noStrike" cap="none">
              <a:solidFill>
                <a:srgbClr val="000000"/>
              </a:solidFill>
              <a:latin typeface="SassoonPrimaryInfant" panose="00000400000000000000" pitchFamily="2" charset="0"/>
              <a:sym typeface="Arial"/>
            </a:endParaRPr>
          </a:p>
        </p:txBody>
      </p:sp>
      <p:sp>
        <p:nvSpPr>
          <p:cNvPr id="149" name="Google Shape;149;p1"/>
          <p:cNvSpPr txBox="1"/>
          <p:nvPr/>
        </p:nvSpPr>
        <p:spPr>
          <a:xfrm>
            <a:off x="8188763" y="4504373"/>
            <a:ext cx="3854400" cy="1218900"/>
          </a:xfrm>
          <a:prstGeom prst="rect">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a:solidFill>
                  <a:schemeClr val="dk1"/>
                </a:solidFill>
                <a:latin typeface="SassoonPrimaryInfant" panose="00000400000000000000" pitchFamily="2" charset="0"/>
              </a:rPr>
              <a:t>You can help your child by:</a:t>
            </a:r>
            <a:endParaRPr sz="900">
              <a:solidFill>
                <a:schemeClr val="dk1"/>
              </a:solidFill>
              <a:latin typeface="SassoonPrimaryInfant" panose="00000400000000000000" pitchFamily="2" charset="0"/>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SassoonPrimaryInfant" panose="00000400000000000000" pitchFamily="2" charset="0"/>
              </a:rPr>
              <a:t>•</a:t>
            </a:r>
            <a:r>
              <a:rPr lang="en-GB" sz="900">
                <a:solidFill>
                  <a:schemeClr val="dk1"/>
                </a:solidFill>
                <a:latin typeface="SassoonPrimaryInfant" panose="00000400000000000000" pitchFamily="2" charset="0"/>
              </a:rPr>
              <a:t>Researching the current issues faced by the Amazon and rainforests around the world.</a:t>
            </a:r>
            <a:endParaRPr sz="900">
              <a:solidFill>
                <a:schemeClr val="dk1"/>
              </a:solidFill>
              <a:latin typeface="SassoonPrimaryInfant" panose="00000400000000000000" pitchFamily="2" charset="0"/>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SassoonPrimaryInfant" panose="00000400000000000000" pitchFamily="2" charset="0"/>
              </a:rPr>
              <a:t>•</a:t>
            </a:r>
            <a:r>
              <a:rPr lang="en-GB" sz="900">
                <a:solidFill>
                  <a:schemeClr val="dk1"/>
                </a:solidFill>
                <a:latin typeface="SassoonPrimaryInfant" panose="00000400000000000000" pitchFamily="2" charset="0"/>
              </a:rPr>
              <a:t>Visiting the library to encourage pleasure for reading. </a:t>
            </a:r>
            <a:endParaRPr sz="900">
              <a:solidFill>
                <a:schemeClr val="dk1"/>
              </a:solidFill>
              <a:latin typeface="SassoonPrimaryInfant" panose="00000400000000000000" pitchFamily="2" charset="0"/>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SassoonPrimaryInfant" panose="00000400000000000000" pitchFamily="2" charset="0"/>
              </a:rPr>
              <a:t>•</a:t>
            </a:r>
            <a:r>
              <a:rPr lang="en-GB" sz="900">
                <a:solidFill>
                  <a:schemeClr val="dk1"/>
                </a:solidFill>
                <a:latin typeface="SassoonPrimaryInfant" panose="00000400000000000000" pitchFamily="2" charset="0"/>
              </a:rPr>
              <a:t>Continuing to practise their multiplication tables up to 12x12 – the goal is to answer the calculation within 6 seconds. </a:t>
            </a:r>
            <a:endParaRPr sz="900">
              <a:solidFill>
                <a:schemeClr val="dk1"/>
              </a:solidFill>
              <a:latin typeface="SassoonPrimaryInfant" panose="00000400000000000000" pitchFamily="2" charset="0"/>
            </a:endParaRPr>
          </a:p>
          <a:p>
            <a:pPr marL="0" marR="0" lvl="0" indent="0" algn="l" rtl="0">
              <a:lnSpc>
                <a:spcPct val="100000"/>
              </a:lnSpc>
              <a:spcBef>
                <a:spcPts val="0"/>
              </a:spcBef>
              <a:spcAft>
                <a:spcPts val="0"/>
              </a:spcAft>
              <a:buClr>
                <a:srgbClr val="000000"/>
              </a:buClr>
              <a:buSzPts val="900"/>
              <a:buFont typeface="Arial"/>
              <a:buNone/>
            </a:pPr>
            <a:endParaRPr sz="900">
              <a:solidFill>
                <a:schemeClr val="dk1"/>
              </a:solidFill>
              <a:latin typeface="SassoonPrimaryInfant" panose="00000400000000000000" pitchFamily="2" charset="0"/>
            </a:endParaRPr>
          </a:p>
        </p:txBody>
      </p:sp>
      <p:sp>
        <p:nvSpPr>
          <p:cNvPr id="150" name="Google Shape;150;p1"/>
          <p:cNvSpPr txBox="1"/>
          <p:nvPr/>
        </p:nvSpPr>
        <p:spPr>
          <a:xfrm>
            <a:off x="4193486" y="4704288"/>
            <a:ext cx="3888827" cy="1338788"/>
          </a:xfrm>
          <a:prstGeom prst="rect">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SassoonPrimaryInfant" panose="00000400000000000000" pitchFamily="2" charset="0"/>
                <a:sym typeface="Arial"/>
              </a:rPr>
              <a:t>In Science, we are learning about Materials and States of matter. </a:t>
            </a:r>
            <a:endParaRPr sz="900" b="0" i="0" u="none" strike="noStrike" cap="none">
              <a:solidFill>
                <a:srgbClr val="000000"/>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SassoonPrimaryInfant" panose="00000400000000000000" pitchFamily="2" charset="0"/>
                <a:sym typeface="Arial"/>
              </a:rPr>
              <a:t>We will be working scientifically by understanding what makes a testable questions, recording simple results using diagrams and writing conclusions that summarise findings. </a:t>
            </a:r>
            <a:endParaRPr sz="900" b="0" i="0" u="none" strike="noStrike" cap="none">
              <a:solidFill>
                <a:srgbClr val="000000"/>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SassoonPrimaryInfant" panose="00000400000000000000" pitchFamily="2" charset="0"/>
                <a:sym typeface="Arial"/>
              </a:rPr>
              <a:t>Our scientist of the term is Jane Goodall.</a:t>
            </a:r>
            <a:endParaRPr sz="900" b="0" i="0" u="none" strike="noStrike" cap="none">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SassoonPrimaryInfant" panose="00000400000000000000" pitchFamily="2" charset="0"/>
                <a:sym typeface="Arial"/>
              </a:rPr>
              <a:t>Key vocabulary: freezing, gas, force, drought, condensing, evaporating.</a:t>
            </a:r>
            <a:endParaRPr sz="900" b="0" i="0" u="none" strike="noStrike" cap="none">
              <a:solidFill>
                <a:srgbClr val="000000"/>
              </a:solidFill>
              <a:latin typeface="SassoonPrimaryInfant" panose="00000400000000000000" pitchFamily="2" charset="0"/>
              <a:sym typeface="Arial"/>
            </a:endParaRPr>
          </a:p>
        </p:txBody>
      </p:sp>
      <p:sp>
        <p:nvSpPr>
          <p:cNvPr id="151" name="Google Shape;151;p1"/>
          <p:cNvSpPr txBox="1"/>
          <p:nvPr/>
        </p:nvSpPr>
        <p:spPr>
          <a:xfrm>
            <a:off x="99299" y="5200413"/>
            <a:ext cx="4032149" cy="1477287"/>
          </a:xfrm>
          <a:prstGeom prst="rect">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SassoonPrimaryInfant" panose="00000400000000000000" pitchFamily="2" charset="0"/>
                <a:sym typeface="Arial"/>
              </a:rPr>
              <a:t>In RE, we will continue to learn about the Trinity and why is it important to Christians.</a:t>
            </a:r>
            <a:endParaRPr sz="900" b="0" i="0" u="none" strike="noStrike" cap="none">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SassoonPrimaryInfant" panose="00000400000000000000" pitchFamily="2" charset="0"/>
                <a:sym typeface="Arial"/>
              </a:rPr>
              <a:t>We will be learning the impact of the Trinity on Christians and describe how Christians show their belief in God.</a:t>
            </a:r>
            <a:endParaRPr sz="900" b="0" i="0" u="none" strike="noStrike" cap="none">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SassoonPrimaryInfant" panose="00000400000000000000" pitchFamily="2" charset="0"/>
                <a:sym typeface="Arial"/>
              </a:rPr>
              <a:t>We will be making connections by making links between some Bible texts studied and the idea of God in Christianity, expressing our ideas about what the God of Christianity is like.</a:t>
            </a:r>
            <a:endParaRPr sz="900" b="0" i="0" u="none" strike="noStrike" cap="none">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SassoonPrimaryInfant" panose="00000400000000000000" pitchFamily="2" charset="0"/>
                <a:sym typeface="Arial"/>
              </a:rPr>
              <a:t>Key vocabulary: : baptism, symbolism, Trinity and epistle. </a:t>
            </a:r>
            <a:endParaRPr sz="900" b="0" i="0" u="none" strike="noStrike" cap="none">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SassoonPrimaryInfant" panose="00000400000000000000" pitchFamily="2" charset="0"/>
              <a:sym typeface="Arial"/>
            </a:endParaRPr>
          </a:p>
        </p:txBody>
      </p:sp>
      <p:sp>
        <p:nvSpPr>
          <p:cNvPr id="152" name="Google Shape;152;p1"/>
          <p:cNvSpPr txBox="1"/>
          <p:nvPr/>
        </p:nvSpPr>
        <p:spPr>
          <a:xfrm>
            <a:off x="4211604" y="3487751"/>
            <a:ext cx="3849151" cy="923289"/>
          </a:xfrm>
          <a:prstGeom prst="rect">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SassoonPrimaryInfant" panose="00000400000000000000" pitchFamily="2" charset="0"/>
                <a:sym typeface="Arial"/>
              </a:rPr>
              <a:t>In Design and Technology, we will continue to use the Design, Make and Evaluate structure of this subject but focused on cooking and nutrition. We will be adapting a recipe to make some Easter themed biscuits. </a:t>
            </a:r>
            <a:endParaRPr sz="900" b="0" i="0" u="none" strike="noStrike" cap="none">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SassoonPrimaryInfant" panose="00000400000000000000" pitchFamily="2" charset="0"/>
                <a:sym typeface="Arial"/>
              </a:rPr>
              <a:t>Key vocabulary: adapt, budget, construct, hygiene, pounds, target audience, market research</a:t>
            </a:r>
            <a:endParaRPr sz="900" b="0" i="0" u="none" strike="noStrike" cap="none">
              <a:solidFill>
                <a:srgbClr val="000000"/>
              </a:solidFill>
              <a:latin typeface="SassoonPrimaryInfant" panose="00000400000000000000" pitchFamily="2" charset="0"/>
              <a:sym typeface="Arial"/>
            </a:endParaRPr>
          </a:p>
        </p:txBody>
      </p:sp>
      <p:sp>
        <p:nvSpPr>
          <p:cNvPr id="153" name="Google Shape;153;p1"/>
          <p:cNvSpPr txBox="1"/>
          <p:nvPr/>
        </p:nvSpPr>
        <p:spPr>
          <a:xfrm>
            <a:off x="8187444" y="21654"/>
            <a:ext cx="3854401" cy="1200288"/>
          </a:xfrm>
          <a:prstGeom prst="rect">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SassoonPrimaryInfant" panose="00000400000000000000" pitchFamily="2" charset="0"/>
                <a:sym typeface="Arial"/>
              </a:rPr>
              <a:t>In Geography, we will be learning about The socio-economics of the Amazon rainforest.</a:t>
            </a:r>
            <a:endParaRPr>
              <a:latin typeface="SassoonPrimaryInfant" panose="00000400000000000000" pitchFamily="2" charset="0"/>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SassoonPrimaryInfant" panose="00000400000000000000" pitchFamily="2" charset="0"/>
                <a:sym typeface="Arial"/>
              </a:rPr>
              <a:t>We will be using our locational skills to highlight the Amazon rainforest on both globes and maps and understand how the physical geography of the rainforest has changed over the past 50-100 years. </a:t>
            </a:r>
            <a:endParaRPr sz="900" b="0" i="0" u="none" strike="noStrike" cap="none">
              <a:solidFill>
                <a:srgbClr val="000000"/>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SassoonPrimaryInfant" panose="00000400000000000000" pitchFamily="2" charset="0"/>
                <a:sym typeface="Arial"/>
              </a:rPr>
              <a:t>Key vocabulary: climate change, climate zone, coloniser, indigenous tribes, deforestation, industrialisation. </a:t>
            </a:r>
            <a:endParaRPr sz="900" b="0" i="0" u="none" strike="noStrike" cap="none">
              <a:solidFill>
                <a:schemeClr val="dk1"/>
              </a:solidFill>
              <a:latin typeface="SassoonPrimaryInfant" panose="00000400000000000000" pitchFamily="2" charset="0"/>
              <a:sym typeface="Arial"/>
            </a:endParaRPr>
          </a:p>
        </p:txBody>
      </p:sp>
      <p:sp>
        <p:nvSpPr>
          <p:cNvPr id="154" name="Google Shape;154;p1"/>
          <p:cNvSpPr txBox="1"/>
          <p:nvPr/>
        </p:nvSpPr>
        <p:spPr>
          <a:xfrm>
            <a:off x="8187614" y="1362129"/>
            <a:ext cx="3854401" cy="923289"/>
          </a:xfrm>
          <a:prstGeom prst="rect">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SassoonPrimaryInfant" panose="00000400000000000000" pitchFamily="2" charset="0"/>
                <a:sym typeface="Arial"/>
              </a:rPr>
              <a:t>In Computing, we will be learning about programming and using programmes such as Scratch to build on our previous learning to learn how to use ‘variables’ in code scripts.  </a:t>
            </a:r>
            <a:endParaRPr sz="900" b="0" i="0" u="none" strike="noStrike" cap="none">
              <a:solidFill>
                <a:srgbClr val="000000"/>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None/>
            </a:pPr>
            <a:r>
              <a:rPr lang="en-GB" sz="900" b="0" i="0" u="none" strike="noStrike" cap="none">
                <a:solidFill>
                  <a:schemeClr val="dk1"/>
                </a:solidFill>
                <a:latin typeface="SassoonPrimaryInfant" panose="00000400000000000000" pitchFamily="2" charset="0"/>
                <a:sym typeface="Arial"/>
              </a:rPr>
              <a:t>We will be accessing the following websites : Scratch - </a:t>
            </a:r>
            <a:r>
              <a:rPr lang="en-GB" sz="900" b="0" i="0" u="sng" strike="noStrike" cap="none">
                <a:solidFill>
                  <a:srgbClr val="000000"/>
                </a:solidFill>
                <a:latin typeface="SassoonPrimaryInfant" panose="00000400000000000000" pitchFamily="2" charset="0"/>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https://scratch.mit.edu</a:t>
            </a:r>
            <a:r>
              <a:rPr lang="en-GB" sz="900" b="0" i="0" u="none" strike="noStrike" cap="none">
                <a:solidFill>
                  <a:srgbClr val="000000"/>
                </a:solidFill>
                <a:latin typeface="SassoonPrimaryInfant" panose="00000400000000000000" pitchFamily="2" charset="0"/>
                <a:sym typeface="Arial"/>
              </a:rPr>
              <a:t> </a:t>
            </a:r>
            <a:endParaRPr sz="900" b="0" i="0" u="none" strike="noStrike" cap="none">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SassoonPrimaryInfant" panose="00000400000000000000" pitchFamily="2" charset="0"/>
                <a:sym typeface="Arial"/>
              </a:rPr>
              <a:t>Key vocabulary:  coordinates, decomposition, orientation, parameter</a:t>
            </a:r>
            <a:endParaRPr sz="900" b="0" i="0" u="none" strike="noStrike" cap="none">
              <a:solidFill>
                <a:srgbClr val="000000"/>
              </a:solidFill>
              <a:latin typeface="SassoonPrimaryInfant" panose="00000400000000000000" pitchFamily="2" charset="0"/>
              <a:sym typeface="Arial"/>
            </a:endParaRPr>
          </a:p>
        </p:txBody>
      </p:sp>
      <p:sp>
        <p:nvSpPr>
          <p:cNvPr id="155" name="Google Shape;155;p1"/>
          <p:cNvSpPr txBox="1"/>
          <p:nvPr/>
        </p:nvSpPr>
        <p:spPr>
          <a:xfrm>
            <a:off x="8187443" y="2589709"/>
            <a:ext cx="3854401" cy="784790"/>
          </a:xfrm>
          <a:prstGeom prst="rect">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SassoonPrimaryInfant" panose="00000400000000000000" pitchFamily="2" charset="0"/>
                <a:sym typeface="Arial"/>
              </a:rPr>
              <a:t>In Music, children will continue their Djembe drumming lessons and begin to compose and perform their own pieces of music. </a:t>
            </a:r>
            <a:endParaRPr sz="900" b="0" i="0" u="none" strike="noStrike" cap="none">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SassoonPrimaryInfant" panose="00000400000000000000" pitchFamily="2" charset="0"/>
                <a:sym typeface="Arial"/>
              </a:rPr>
              <a:t>Key vocabulary: dynamics, timbre, structure, syncopated rhythms, rolls, flams, accent</a:t>
            </a:r>
            <a:endParaRPr sz="900" b="0" i="0" u="none" strike="noStrike" cap="none">
              <a:solidFill>
                <a:schemeClr val="dk1"/>
              </a:solidFill>
              <a:latin typeface="SassoonPrimaryInfant" panose="00000400000000000000" pitchFamily="2" charset="0"/>
              <a:sym typeface="Arial"/>
            </a:endParaRPr>
          </a:p>
        </p:txBody>
      </p:sp>
      <p:sp>
        <p:nvSpPr>
          <p:cNvPr id="156" name="Google Shape;156;p1"/>
          <p:cNvSpPr txBox="1"/>
          <p:nvPr/>
        </p:nvSpPr>
        <p:spPr>
          <a:xfrm>
            <a:off x="4208000" y="2390929"/>
            <a:ext cx="3849151" cy="923289"/>
          </a:xfrm>
          <a:prstGeom prst="rect">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SassoonPrimaryInfant" panose="00000400000000000000" pitchFamily="2" charset="0"/>
                <a:sym typeface="Arial"/>
              </a:rPr>
              <a:t>In PE, we will be learning gymnastics. We will be learning to perform a 6-element sequence that uses changes in speed and directions. </a:t>
            </a:r>
            <a:endParaRPr sz="900" b="0" i="0" u="none" strike="noStrike" cap="none">
              <a:solidFill>
                <a:srgbClr val="000000"/>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SassoonPrimaryInfant" panose="00000400000000000000" pitchFamily="2" charset="0"/>
                <a:sym typeface="Arial"/>
              </a:rPr>
              <a:t>Key vocabulary: stamina, leap, compositional.</a:t>
            </a:r>
            <a:endParaRPr sz="900" b="0" i="0" u="none" strike="noStrike" cap="none">
              <a:solidFill>
                <a:srgbClr val="000000"/>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SassoonPrimaryInfant" panose="00000400000000000000" pitchFamily="2" charset="0"/>
                <a:sym typeface="Arial"/>
              </a:rPr>
              <a:t> </a:t>
            </a:r>
            <a:endParaRPr sz="900" b="0" i="0" u="none" strike="noStrike" cap="none">
              <a:solidFill>
                <a:srgbClr val="000000"/>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SassoonPrimaryInfant" panose="00000400000000000000" pitchFamily="2" charset="0"/>
                <a:sym typeface="Arial"/>
              </a:rPr>
              <a:t>PE day: Thursday</a:t>
            </a:r>
            <a:endParaRPr sz="900" b="0" i="0" u="none" strike="noStrike" cap="none">
              <a:solidFill>
                <a:schemeClr val="dk1"/>
              </a:solidFill>
              <a:latin typeface="SassoonPrimaryInfant" panose="00000400000000000000" pitchFamily="2" charset="0"/>
              <a:sym typeface="Arial"/>
            </a:endParaRPr>
          </a:p>
        </p:txBody>
      </p:sp>
      <p:sp>
        <p:nvSpPr>
          <p:cNvPr id="157" name="Google Shape;157;p1"/>
          <p:cNvSpPr txBox="1"/>
          <p:nvPr/>
        </p:nvSpPr>
        <p:spPr>
          <a:xfrm>
            <a:off x="8187443" y="3531993"/>
            <a:ext cx="3857030" cy="923289"/>
          </a:xfrm>
          <a:prstGeom prst="rect">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SassoonPrimaryInfant" panose="00000400000000000000" pitchFamily="2" charset="0"/>
                <a:sym typeface="Arial"/>
              </a:rPr>
              <a:t>In PSHE, we will be focused on Safety and the Changing Body. We will look at internet safety, age restrictions, the physical and emotional changes in puberty, the risks associated with tobacco/vaping and how to help someone with asthma. </a:t>
            </a:r>
            <a:endParaRPr sz="900" b="0" i="0" u="none" strike="noStrike" cap="none">
              <a:solidFill>
                <a:srgbClr val="000000"/>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SassoonPrimaryInfant" panose="00000400000000000000" pitchFamily="2" charset="0"/>
                <a:sym typeface="Arial"/>
              </a:rPr>
              <a:t>Key vocabulary: </a:t>
            </a:r>
            <a:r>
              <a:rPr lang="en-GB" sz="900" b="0" i="0" u="none" strike="noStrike" cap="none">
                <a:solidFill>
                  <a:srgbClr val="000000"/>
                </a:solidFill>
                <a:latin typeface="SassoonPrimaryInfant" panose="00000400000000000000" pitchFamily="2" charset="0"/>
                <a:sym typeface="Arial"/>
              </a:rPr>
              <a:t>asthma, private, tobacco, vape, genitals.</a:t>
            </a:r>
            <a:endParaRPr sz="900" b="0" i="0" u="none" strike="noStrike" cap="none">
              <a:solidFill>
                <a:schemeClr val="dk1"/>
              </a:solidFill>
              <a:latin typeface="SassoonPrimaryInfant" panose="00000400000000000000" pitchFamily="2" charset="0"/>
              <a:sym typeface="Arial"/>
            </a:endParaRPr>
          </a:p>
        </p:txBody>
      </p:sp>
      <p:sp>
        <p:nvSpPr>
          <p:cNvPr id="158" name="Google Shape;158;p1"/>
          <p:cNvSpPr txBox="1"/>
          <p:nvPr/>
        </p:nvSpPr>
        <p:spPr>
          <a:xfrm>
            <a:off x="4411321" y="1907046"/>
            <a:ext cx="3610688"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solidFill>
                  <a:srgbClr val="0070C0"/>
                </a:solidFill>
                <a:latin typeface="SassoonPrimaryInfant" panose="00000400000000000000" pitchFamily="2" charset="0"/>
                <a:sym typeface="Arial"/>
              </a:rPr>
              <a:t>Be courageous; be strong.</a:t>
            </a:r>
            <a:r>
              <a:rPr lang="en-GB" sz="1000" b="1" i="0" u="none" strike="noStrike" cap="none" baseline="30000">
                <a:solidFill>
                  <a:srgbClr val="0070C0"/>
                </a:solidFill>
                <a:latin typeface="SassoonPrimaryInfant" panose="00000400000000000000" pitchFamily="2" charset="0"/>
                <a:sym typeface="Arial"/>
              </a:rPr>
              <a:t> </a:t>
            </a:r>
            <a:br>
              <a:rPr lang="en-GB" sz="1000" b="1" i="0" u="none" strike="noStrike" cap="none" baseline="30000">
                <a:solidFill>
                  <a:srgbClr val="0070C0"/>
                </a:solidFill>
                <a:latin typeface="SassoonPrimaryInfant" panose="00000400000000000000" pitchFamily="2" charset="0"/>
                <a:sym typeface="Arial"/>
              </a:rPr>
            </a:br>
            <a:r>
              <a:rPr lang="en-GB" sz="1000" b="1" i="0" u="none" strike="noStrike" cap="none">
                <a:solidFill>
                  <a:srgbClr val="0070C0"/>
                </a:solidFill>
                <a:latin typeface="SassoonPrimaryInfant" panose="00000400000000000000" pitchFamily="2" charset="0"/>
                <a:sym typeface="Arial"/>
              </a:rPr>
              <a:t>Do everything in love. </a:t>
            </a:r>
            <a:br>
              <a:rPr lang="en-GB" sz="1000" b="1" i="0" u="none" strike="noStrike" cap="none">
                <a:solidFill>
                  <a:srgbClr val="0070C0"/>
                </a:solidFill>
                <a:latin typeface="SassoonPrimaryInfant" panose="00000400000000000000" pitchFamily="2" charset="0"/>
                <a:sym typeface="Arial"/>
              </a:rPr>
            </a:br>
            <a:r>
              <a:rPr lang="en-GB" sz="700" b="0" i="0" u="none" strike="noStrike" cap="none">
                <a:solidFill>
                  <a:srgbClr val="0070C0"/>
                </a:solidFill>
                <a:latin typeface="SassoonPrimaryInfant" panose="00000400000000000000" pitchFamily="2" charset="0"/>
                <a:sym typeface="Arial"/>
              </a:rPr>
              <a:t>1 Corinthians 16:13-14</a:t>
            </a:r>
            <a:endParaRPr sz="1400" b="0" i="0" u="none" strike="noStrike" cap="none">
              <a:solidFill>
                <a:srgbClr val="000000"/>
              </a:solidFill>
              <a:latin typeface="SassoonPrimaryInfant" panose="00000400000000000000" pitchFamily="2" charset="0"/>
              <a:sym typeface="Arial"/>
            </a:endParaRPr>
          </a:p>
        </p:txBody>
      </p:sp>
      <p:pic>
        <p:nvPicPr>
          <p:cNvPr id="159" name="Google Shape;159;p1" descr="The Great Kapok Tree: A Tale of the Amazon Rain Forest (Rise and Shine) :  Cherry, Lynne: Amazon.co.uk: Books"/>
          <p:cNvPicPr preferRelativeResize="0"/>
          <p:nvPr/>
        </p:nvPicPr>
        <p:blipFill rotWithShape="1">
          <a:blip r:embed="rId5">
            <a:alphaModFix/>
          </a:blip>
          <a:srcRect/>
          <a:stretch/>
        </p:blipFill>
        <p:spPr>
          <a:xfrm>
            <a:off x="1436391" y="83772"/>
            <a:ext cx="971955" cy="1197993"/>
          </a:xfrm>
          <a:prstGeom prst="rect">
            <a:avLst/>
          </a:prstGeom>
          <a:noFill/>
          <a:ln>
            <a:noFill/>
          </a:ln>
        </p:spPr>
      </p:pic>
      <p:pic>
        <p:nvPicPr>
          <p:cNvPr id="160" name="Google Shape;160;p1" descr="Grimms' Fairy Tales by Jacob Grimm, Brothers Grimm  (9780141331201/Paperback) | LoveReading4Kids"/>
          <p:cNvPicPr preferRelativeResize="0"/>
          <p:nvPr/>
        </p:nvPicPr>
        <p:blipFill rotWithShape="1">
          <a:blip r:embed="rId6">
            <a:alphaModFix/>
          </a:blip>
          <a:srcRect/>
          <a:stretch/>
        </p:blipFill>
        <p:spPr>
          <a:xfrm>
            <a:off x="2573780" y="83772"/>
            <a:ext cx="877563" cy="1200878"/>
          </a:xfrm>
          <a:prstGeom prst="rect">
            <a:avLst/>
          </a:prstGeom>
          <a:noFill/>
          <a:ln>
            <a:noFill/>
          </a:ln>
        </p:spPr>
      </p:pic>
    </p:spTree>
  </p:cSld>
  <p:clrMapOvr>
    <a:masterClrMapping/>
  </p:clrMapOvr>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798</Words>
  <Application>Microsoft Office PowerPoint</Application>
  <PresentationFormat>Widescreen</PresentationFormat>
  <Paragraphs>68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SassoonPrimaryInfant</vt:lpstr>
      <vt:lpstr>Arial</vt:lpstr>
      <vt:lpstr>Garamond</vt:lpstr>
      <vt:lpstr>Organic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Massey, Kate</dc:creator>
  <cp:lastModifiedBy>Coates, Suzie</cp:lastModifiedBy>
  <cp:revision>1</cp:revision>
  <dcterms:created xsi:type="dcterms:W3CDTF">2023-04-19T09:52:17Z</dcterms:created>
  <dcterms:modified xsi:type="dcterms:W3CDTF">2025-01-06T12:56:15Z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0x01010021DAEC466E70C24599E8951F1D8FA51A</vt:lpwstr>
  </property>
</Properties>
</file>