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57" r:id="rId5"/>
    <p:sldId id="258" r:id="rId6"/>
    <p:sldId id="261" r:id="rId7"/>
    <p:sldId id="262" r:id="rId8"/>
    <p:sldId id="263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4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2635C0A-CAE7-4FE4-A8CF-589C865B199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C07B644-3FD5-4C2F-9AA4-BA140EDA0EDC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328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5C0A-CAE7-4FE4-A8CF-589C865B199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B644-3FD5-4C2F-9AA4-BA140EDA0E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415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5C0A-CAE7-4FE4-A8CF-589C865B199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B644-3FD5-4C2F-9AA4-BA140EDA0EDC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7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5C0A-CAE7-4FE4-A8CF-589C865B199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B644-3FD5-4C2F-9AA4-BA140EDA0EDC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997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5C0A-CAE7-4FE4-A8CF-589C865B199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B644-3FD5-4C2F-9AA4-BA140EDA0E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986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5C0A-CAE7-4FE4-A8CF-589C865B199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B644-3FD5-4C2F-9AA4-BA140EDA0EDC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581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5C0A-CAE7-4FE4-A8CF-589C865B199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B644-3FD5-4C2F-9AA4-BA140EDA0EDC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379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5C0A-CAE7-4FE4-A8CF-589C865B199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B644-3FD5-4C2F-9AA4-BA140EDA0EDC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793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5C0A-CAE7-4FE4-A8CF-589C865B199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B644-3FD5-4C2F-9AA4-BA140EDA0EDC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316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5C0A-CAE7-4FE4-A8CF-589C865B199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B644-3FD5-4C2F-9AA4-BA140EDA0E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058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5C0A-CAE7-4FE4-A8CF-589C865B199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B644-3FD5-4C2F-9AA4-BA140EDA0EDC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17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5C0A-CAE7-4FE4-A8CF-589C865B199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B644-3FD5-4C2F-9AA4-BA140EDA0E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223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5C0A-CAE7-4FE4-A8CF-589C865B199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B644-3FD5-4C2F-9AA4-BA140EDA0EDC}" type="slidenum">
              <a:rPr lang="en-GB" smtClean="0"/>
              <a:t>‹#›</a:t>
            </a:fld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8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5C0A-CAE7-4FE4-A8CF-589C865B199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B644-3FD5-4C2F-9AA4-BA140EDA0EDC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106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5C0A-CAE7-4FE4-A8CF-589C865B199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B644-3FD5-4C2F-9AA4-BA140EDA0E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072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5C0A-CAE7-4FE4-A8CF-589C865B199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B644-3FD5-4C2F-9AA4-BA140EDA0EDC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957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5C0A-CAE7-4FE4-A8CF-589C865B199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B644-3FD5-4C2F-9AA4-BA140EDA0E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039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2635C0A-CAE7-4FE4-A8CF-589C865B199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C07B644-3FD5-4C2F-9AA4-BA140EDA0E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48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hyperlink" Target="http://www.allwhitebackground.com/boat.html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hyperlink" Target="http://www.pngall.com/airplane-png" TargetMode="Externa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C774E-3217-4BFD-9D92-98427E890D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SassoonPrimaryInfant" pitchFamily="2" charset="0"/>
              </a:rPr>
              <a:t>Friday 15</a:t>
            </a:r>
            <a:r>
              <a:rPr lang="en-GB" baseline="30000" dirty="0">
                <a:latin typeface="SassoonPrimaryInfant" pitchFamily="2" charset="0"/>
              </a:rPr>
              <a:t>th</a:t>
            </a:r>
            <a:r>
              <a:rPr lang="en-GB" dirty="0">
                <a:latin typeface="SassoonPrimaryInfant" pitchFamily="2" charset="0"/>
              </a:rPr>
              <a:t> January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F1EBEC-3A7B-4573-9482-231C31D3DF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latin typeface="SassoonPrimaryInfant" pitchFamily="2" charset="0"/>
              </a:rPr>
              <a:t>Phonics – Recap and Tricky words</a:t>
            </a:r>
          </a:p>
        </p:txBody>
      </p:sp>
    </p:spTree>
    <p:extLst>
      <p:ext uri="{BB962C8B-B14F-4D97-AF65-F5344CB8AC3E}">
        <p14:creationId xmlns:p14="http://schemas.microsoft.com/office/powerpoint/2010/main" val="991574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92095-E10D-493D-9F98-173D1F552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909107"/>
            <a:ext cx="9601196" cy="1472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7200" dirty="0">
                <a:solidFill>
                  <a:srgbClr val="FF0000"/>
                </a:solidFill>
                <a:latin typeface="SassoonPrimaryInfant" pitchFamily="2" charset="0"/>
              </a:rPr>
              <a:t>The</a:t>
            </a:r>
            <a:r>
              <a:rPr lang="en-GB" sz="7200" dirty="0">
                <a:latin typeface="SassoonPrimaryInfant" pitchFamily="2" charset="0"/>
              </a:rPr>
              <a:t> boat went past </a:t>
            </a:r>
            <a:r>
              <a:rPr lang="en-GB" sz="7200" dirty="0">
                <a:solidFill>
                  <a:srgbClr val="FF0000"/>
                </a:solidFill>
                <a:latin typeface="SassoonPrimaryInfant" pitchFamily="2" charset="0"/>
              </a:rPr>
              <a:t>me</a:t>
            </a:r>
            <a:r>
              <a:rPr lang="en-GB" sz="7200" dirty="0">
                <a:latin typeface="SassoonPrimaryInfant" pitchFamily="2" charset="0"/>
              </a:rPr>
              <a:t>. </a:t>
            </a:r>
          </a:p>
        </p:txBody>
      </p:sp>
      <p:pic>
        <p:nvPicPr>
          <p:cNvPr id="5" name="Picture 4" descr="A picture containing boat&#10;&#10;Description automatically generated">
            <a:extLst>
              <a:ext uri="{FF2B5EF4-FFF2-40B4-BE49-F238E27FC236}">
                <a16:creationId xmlns:a16="http://schemas.microsoft.com/office/drawing/2014/main" id="{77A1D75F-A4F2-440C-B88C-B740C7B71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533774" y="2495598"/>
            <a:ext cx="5686425" cy="345329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B1072A-32E5-4D3F-848C-8320E4F2F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2916" y="14014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9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88B32-22D3-4106-A00A-02798665B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7200" dirty="0">
                <a:solidFill>
                  <a:srgbClr val="FF0000"/>
                </a:solidFill>
                <a:latin typeface="SassoonPrimaryInfant" pitchFamily="2" charset="0"/>
              </a:rPr>
              <a:t>He</a:t>
            </a:r>
            <a:r>
              <a:rPr lang="en-GB" sz="7200" dirty="0">
                <a:latin typeface="SassoonPrimaryInfant" pitchFamily="2" charset="0"/>
              </a:rPr>
              <a:t> will </a:t>
            </a:r>
            <a:r>
              <a:rPr lang="en-GB" sz="7200" dirty="0">
                <a:solidFill>
                  <a:srgbClr val="FF0000"/>
                </a:solidFill>
                <a:latin typeface="SassoonPrimaryInfant" pitchFamily="2" charset="0"/>
              </a:rPr>
              <a:t>be</a:t>
            </a:r>
            <a:r>
              <a:rPr lang="en-GB" sz="7200" dirty="0">
                <a:latin typeface="SassoonPrimaryInfant" pitchFamily="2" charset="0"/>
              </a:rPr>
              <a:t> on </a:t>
            </a:r>
            <a:r>
              <a:rPr lang="en-GB" sz="7200" dirty="0">
                <a:solidFill>
                  <a:srgbClr val="FF0000"/>
                </a:solidFill>
                <a:latin typeface="SassoonPrimaryInfant" pitchFamily="2" charset="0"/>
              </a:rPr>
              <a:t>the</a:t>
            </a:r>
            <a:r>
              <a:rPr lang="en-GB" sz="7200" dirty="0">
                <a:latin typeface="SassoonPrimaryInfant" pitchFamily="2" charset="0"/>
              </a:rPr>
              <a:t> flight.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25CB76-02D7-4E82-B5BE-F0146212A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269434" y="2557463"/>
            <a:ext cx="5653132" cy="3317875"/>
          </a:xfr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E2196A-6EF0-455F-A082-D84CF7672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6598" y="13903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B346E-ED33-4015-AF30-A7DF806B4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85873" y="1116540"/>
            <a:ext cx="9601196" cy="1303867"/>
          </a:xfrm>
        </p:spPr>
        <p:txBody>
          <a:bodyPr/>
          <a:lstStyle/>
          <a:p>
            <a:r>
              <a:rPr lang="en-GB" dirty="0">
                <a:latin typeface="SassoonPrimaryInfant" pitchFamily="2" charset="0"/>
              </a:rPr>
              <a:t>Challenge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280C1-BC13-4575-8517-54A21D43A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076699" cy="3318936"/>
          </a:xfrm>
        </p:spPr>
        <p:txBody>
          <a:bodyPr/>
          <a:lstStyle/>
          <a:p>
            <a:r>
              <a:rPr lang="en-GB" dirty="0">
                <a:latin typeface="SassoonPrimaryInfant" pitchFamily="2" charset="0"/>
              </a:rPr>
              <a:t>If you feel like challenging yourself today I would like you to think of a sentence with a tricky word in. </a:t>
            </a:r>
          </a:p>
          <a:p>
            <a:r>
              <a:rPr lang="en-GB" dirty="0">
                <a:latin typeface="SassoonPrimaryInfant" pitchFamily="2" charset="0"/>
              </a:rPr>
              <a:t>Can you write it in your book? 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DAB331F0-A0B0-4188-A8F3-DFBC9ABE49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" t="-3194" r="11458" b="7361"/>
          <a:stretch/>
        </p:blipFill>
        <p:spPr>
          <a:xfrm>
            <a:off x="5581650" y="839414"/>
            <a:ext cx="5772150" cy="517917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1D3974-403D-4BED-89DA-C50CF4BAC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1" y="13843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9A894-E006-47FE-B9BB-48FEEA570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669427"/>
            <a:ext cx="9601196" cy="1303867"/>
          </a:xfrm>
        </p:spPr>
        <p:txBody>
          <a:bodyPr/>
          <a:lstStyle/>
          <a:p>
            <a:r>
              <a:rPr lang="en-GB" dirty="0">
                <a:latin typeface="SassoonPrimaryInfant" pitchFamily="2" charset="0"/>
              </a:rPr>
              <a:t>Warm 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9C18C-51BD-4E21-A94D-3CFC010F0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973294"/>
            <a:ext cx="9601196" cy="3318936"/>
          </a:xfrm>
        </p:spPr>
        <p:txBody>
          <a:bodyPr/>
          <a:lstStyle/>
          <a:p>
            <a:r>
              <a:rPr lang="en-GB" dirty="0">
                <a:latin typeface="SassoonPrimaryInfant" pitchFamily="2" charset="0"/>
              </a:rPr>
              <a:t>Please write your full name in your book.</a:t>
            </a:r>
          </a:p>
          <a:p>
            <a:r>
              <a:rPr lang="en-GB" dirty="0">
                <a:latin typeface="SassoonPrimaryInfant" pitchFamily="2" charset="0"/>
              </a:rPr>
              <a:t>Today I would also like you to practise writing the ‘g’ sound and the ‘a’ sound</a:t>
            </a:r>
          </a:p>
          <a:p>
            <a:endParaRPr lang="en-GB" dirty="0">
              <a:latin typeface="SassoonPrimaryInfant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607D21-ACD5-4C4B-BC5B-BDEBE3A4F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484" y="3225546"/>
            <a:ext cx="1428023" cy="27252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B42790-59B9-4447-86A2-5D81A6DF5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102" y="3439595"/>
            <a:ext cx="1542325" cy="171712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22C563-4A71-4901-A2E7-0F94CC091D95}"/>
              </a:ext>
            </a:extLst>
          </p:cNvPr>
          <p:cNvCxnSpPr>
            <a:cxnSpLocks/>
          </p:cNvCxnSpPr>
          <p:nvPr/>
        </p:nvCxnSpPr>
        <p:spPr>
          <a:xfrm>
            <a:off x="1637937" y="5010150"/>
            <a:ext cx="96964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4940E2A-44E4-4412-BC48-15157FA438A4}"/>
              </a:ext>
            </a:extLst>
          </p:cNvPr>
          <p:cNvSpPr txBox="1"/>
          <p:nvPr/>
        </p:nvSpPr>
        <p:spPr>
          <a:xfrm>
            <a:off x="3482657" y="4163495"/>
            <a:ext cx="2447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assoonPrimaryInfant" pitchFamily="2" charset="0"/>
              </a:rPr>
              <a:t>Around the girls face, down her hair and give her a curl.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7E032E-84D0-471D-94A2-5567C587CC86}"/>
              </a:ext>
            </a:extLst>
          </p:cNvPr>
          <p:cNvSpPr txBox="1"/>
          <p:nvPr/>
        </p:nvSpPr>
        <p:spPr>
          <a:xfrm>
            <a:off x="8238579" y="4195032"/>
            <a:ext cx="244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assoonPrimaryInfant" pitchFamily="2" charset="0"/>
              </a:rPr>
              <a:t>Around the apple and down the leaf. </a:t>
            </a: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058252-2794-43DA-8EF3-280FF1781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1" y="9771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6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4EC19-19AF-4E8B-8FAA-05643A5D1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54FB3DCB-C57A-4D9E-A82E-5312F75AC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79" y="710009"/>
            <a:ext cx="7250642" cy="5437982"/>
          </a:xfrm>
        </p:spPr>
      </p:pic>
    </p:spTree>
    <p:extLst>
      <p:ext uri="{BB962C8B-B14F-4D97-AF65-F5344CB8AC3E}">
        <p14:creationId xmlns:p14="http://schemas.microsoft.com/office/powerpoint/2010/main" val="258542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B7D96-E0EA-4D73-9634-7F59003DF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assoonPrimaryInfant" pitchFamily="2" charset="0"/>
              </a:rPr>
              <a:t>Tricky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FA389-EF15-446F-82BA-5025EB797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SassoonPrimaryInfant" pitchFamily="2" charset="0"/>
              </a:rPr>
              <a:t>Tricky words are words which can not be sounded out. We just need to learn them. </a:t>
            </a:r>
          </a:p>
          <a:p>
            <a:r>
              <a:rPr lang="en-GB" dirty="0">
                <a:latin typeface="SassoonPrimaryInfant" pitchFamily="2" charset="0"/>
              </a:rPr>
              <a:t>On the next page, can you try and read all of the tricky word balloons? I wonder how many you can get right? </a:t>
            </a:r>
          </a:p>
          <a:p>
            <a:pPr marL="0" indent="0">
              <a:buNone/>
            </a:pPr>
            <a:endParaRPr lang="en-GB" dirty="0">
              <a:latin typeface="SassoonPrimaryInfant" pitchFamily="2" charset="0"/>
            </a:endParaRPr>
          </a:p>
          <a:p>
            <a:r>
              <a:rPr lang="en-GB" dirty="0">
                <a:latin typeface="SassoonPrimaryInfant" pitchFamily="2" charset="0"/>
              </a:rPr>
              <a:t>This will help children when we are reading as it will make reading more fluent. </a:t>
            </a:r>
          </a:p>
          <a:p>
            <a:endParaRPr lang="en-GB" dirty="0">
              <a:latin typeface="SassoonPrimaryInfant" pitchFamily="2" charset="0"/>
            </a:endParaRPr>
          </a:p>
          <a:p>
            <a:endParaRPr lang="en-GB" dirty="0">
              <a:latin typeface="SassoonPrimaryInfant" pitchFamily="2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C52E52-E67B-46A9-BAD4-083C50DBA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7301" y="11467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7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EB4B82D-A989-40D8-A457-F1D9C0345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E99EC7-4ECA-46FD-A4EE-C28A8AC6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6" y="28937"/>
            <a:ext cx="12188825" cy="6856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6BB67C-34F6-4EAD-9726-DD7F3D4B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491" y="1331688"/>
            <a:ext cx="7644909" cy="59248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7034349-EB95-4DEC-941A-A5BEB23CC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20" name="Rounded Rectangle 21">
              <a:extLst>
                <a:ext uri="{FF2B5EF4-FFF2-40B4-BE49-F238E27FC236}">
                  <a16:creationId xmlns:a16="http://schemas.microsoft.com/office/drawing/2014/main" id="{4ED14EF1-39B3-426A-842A-CEA137A65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0BA46E3-54EA-491A-BDC2-C9A945118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22" name="Rounded Rectangle 27">
              <a:extLst>
                <a:ext uri="{FF2B5EF4-FFF2-40B4-BE49-F238E27FC236}">
                  <a16:creationId xmlns:a16="http://schemas.microsoft.com/office/drawing/2014/main" id="{BC6C1592-02CC-4EA4-9A0E-7BE7C1ED8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srgbClr val="171717">
                  <a:alpha val="82745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67E44A5-FAF8-4D81-90C9-CFD68F1A1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F46A92C-057C-4B43-9A70-5CD24A603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" y="582449"/>
            <a:ext cx="5992887" cy="371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23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0EE51-F296-4CDE-8B59-2BD96FCD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assoonPrimaryInfant" pitchFamily="2" charset="0"/>
              </a:rPr>
              <a:t>New Tricky Word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E921F-D119-404B-B87D-082D0ABD4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371974" cy="3318936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Our first new tricky word this week is </a:t>
            </a:r>
            <a:r>
              <a:rPr lang="en-GB" b="1" dirty="0">
                <a:latin typeface="SassoonPrimaryInfant" pitchFamily="2" charset="0"/>
              </a:rPr>
              <a:t>me</a:t>
            </a:r>
            <a:r>
              <a:rPr lang="en-GB" dirty="0">
                <a:latin typeface="SassoonPrimaryInfant" pitchFamily="2" charset="0"/>
              </a:rPr>
              <a:t>. </a:t>
            </a:r>
          </a:p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Can you read the sentence? </a:t>
            </a:r>
          </a:p>
          <a:p>
            <a:pPr marL="0" indent="0">
              <a:buNone/>
            </a:pPr>
            <a:endParaRPr lang="en-GB" dirty="0">
              <a:latin typeface="SassoonPrimaryInfant" pitchFamily="2" charset="0"/>
            </a:endParaRPr>
          </a:p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Lucas went to the pond with </a:t>
            </a:r>
            <a:r>
              <a:rPr lang="en-GB" b="1" dirty="0">
                <a:latin typeface="SassoonPrimaryInfant" pitchFamily="2" charset="0"/>
              </a:rPr>
              <a:t>me</a:t>
            </a:r>
            <a:r>
              <a:rPr lang="en-GB" dirty="0">
                <a:latin typeface="SassoonPrimaryInfant" pitchFamily="2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6EEC52-37EA-4149-AF39-37D9A82D9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527" y="2786777"/>
            <a:ext cx="1810669" cy="255444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14E010-32F0-4F48-ACB1-508D7A55D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1" y="1270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4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D6F60-49EE-4876-A1EA-FF9108F92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assoonPrimaryInfant" pitchFamily="2" charset="0"/>
              </a:rPr>
              <a:t>New Tricky Word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46E0B-BAC0-4353-AF38-4EEA3B4D2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143499" cy="3318936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Our second tricky word this week is </a:t>
            </a:r>
            <a:r>
              <a:rPr lang="en-GB" b="1" dirty="0">
                <a:latin typeface="SassoonPrimaryInfant" pitchFamily="2" charset="0"/>
              </a:rPr>
              <a:t>be</a:t>
            </a:r>
            <a:r>
              <a:rPr lang="en-GB" dirty="0">
                <a:latin typeface="SassoonPrimaryInfant" pitchFamily="2" charset="0"/>
              </a:rPr>
              <a:t>. </a:t>
            </a:r>
          </a:p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Can you read the sentence? </a:t>
            </a:r>
          </a:p>
          <a:p>
            <a:endParaRPr lang="en-GB" dirty="0">
              <a:latin typeface="SassoonPrimaryInfant" pitchFamily="2" charset="0"/>
            </a:endParaRPr>
          </a:p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I will </a:t>
            </a:r>
            <a:r>
              <a:rPr lang="en-GB" b="1" dirty="0">
                <a:latin typeface="SassoonPrimaryInfant" pitchFamily="2" charset="0"/>
              </a:rPr>
              <a:t>be</a:t>
            </a:r>
            <a:r>
              <a:rPr lang="en-GB" dirty="0">
                <a:latin typeface="SassoonPrimaryInfant" pitchFamily="2" charset="0"/>
              </a:rPr>
              <a:t> having fun with Jacob.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EEE91-B6F2-467F-9E21-44FD73978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4675" y="2808102"/>
            <a:ext cx="1755800" cy="281659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B90E65-B47F-4F79-88CC-FDDDB51F9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2551" y="11752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2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C1CEC-6DD3-4ADB-A1AB-3A7D037BD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assoonPrimaryInfant" pitchFamily="2" charset="0"/>
              </a:rPr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1C100-126A-4A3B-B8D5-B728C6032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124449" cy="3318936"/>
          </a:xfrm>
        </p:spPr>
        <p:txBody>
          <a:bodyPr/>
          <a:lstStyle/>
          <a:p>
            <a:r>
              <a:rPr lang="en-GB" dirty="0">
                <a:latin typeface="SassoonPrimaryInfant" pitchFamily="2" charset="0"/>
              </a:rPr>
              <a:t>Can you write each tricky word three times in your book. Remember to leave a finger space between each one. </a:t>
            </a:r>
          </a:p>
          <a:p>
            <a:r>
              <a:rPr lang="en-GB" dirty="0">
                <a:latin typeface="SassoonPrimaryInfant" pitchFamily="2" charset="0"/>
              </a:rPr>
              <a:t>I have added a video on Tapestry to help you with the letter rhymes for these words. </a:t>
            </a:r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DE796364-EC3C-407B-AD8C-062D5108C1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 t="15972" r="8958"/>
          <a:stretch/>
        </p:blipFill>
        <p:spPr>
          <a:xfrm>
            <a:off x="6543675" y="2556932"/>
            <a:ext cx="4657725" cy="3509244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BFB94F-D075-45C1-B201-DE749D097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3501" y="11752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5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B3720-9223-4887-A3A9-9A1947FA0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assoonPrimaryInfant" pitchFamily="2" charset="0"/>
              </a:rPr>
              <a:t>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DB17E-DD75-4238-9C99-AAAFA3BE2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SassoonPrimaryInfant" pitchFamily="2" charset="0"/>
              </a:rPr>
              <a:t>Next I would like you to have a go at reading two more sentences. </a:t>
            </a:r>
          </a:p>
          <a:p>
            <a:r>
              <a:rPr lang="en-GB" dirty="0">
                <a:latin typeface="SassoonPrimaryInfant" pitchFamily="2" charset="0"/>
              </a:rPr>
              <a:t>I have put the tricky words in red to help you. </a:t>
            </a:r>
          </a:p>
          <a:p>
            <a:r>
              <a:rPr lang="en-GB" dirty="0">
                <a:latin typeface="SassoonPrimaryInfant" pitchFamily="2" charset="0"/>
              </a:rPr>
              <a:t>Once you have read the sentence you can click the sound button and I will read it to you to see if you are correct.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B7A3DF-AE35-469C-9768-D03384154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0025" y="13903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4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316</Words>
  <Application>Microsoft Office PowerPoint</Application>
  <PresentationFormat>Widescreen</PresentationFormat>
  <Paragraphs>34</Paragraphs>
  <Slides>12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Garamond</vt:lpstr>
      <vt:lpstr>SassoonPrimaryInfant</vt:lpstr>
      <vt:lpstr>Organic</vt:lpstr>
      <vt:lpstr>Friday 15th January</vt:lpstr>
      <vt:lpstr>Warm up </vt:lpstr>
      <vt:lpstr>PowerPoint Presentation</vt:lpstr>
      <vt:lpstr>Tricky Words</vt:lpstr>
      <vt:lpstr>PowerPoint Presentation</vt:lpstr>
      <vt:lpstr>New Tricky Word </vt:lpstr>
      <vt:lpstr>New Tricky Word</vt:lpstr>
      <vt:lpstr>Task</vt:lpstr>
      <vt:lpstr>Reading</vt:lpstr>
      <vt:lpstr>PowerPoint Presentation</vt:lpstr>
      <vt:lpstr>He will be on the flight. </vt:lpstr>
      <vt:lpstr>Challenge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Friday 15th January</dc:title>
  <dc:creator>Katie Wilkinson</dc:creator>
  <cp:lastModifiedBy>Katie Wilkinson</cp:lastModifiedBy>
  <cp:revision>6</cp:revision>
  <dcterms:created xsi:type="dcterms:W3CDTF">2021-01-13T20:27:07Z</dcterms:created>
  <dcterms:modified xsi:type="dcterms:W3CDTF">2021-01-13T21:22:42Z</dcterms:modified>
</cp:coreProperties>
</file>