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6E4DD-0822-6E57-1E3B-422E9E7760E9}" v="1447" dt="2024-10-25T13:44:34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0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3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5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1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0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6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9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6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05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93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1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8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3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29" y="156106"/>
            <a:ext cx="3790680" cy="98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8300" y="271640"/>
            <a:ext cx="3920609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We are reading: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072" y="1262238"/>
            <a:ext cx="3607664" cy="738664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SassoonCRInfant" panose="02010503020300020003" pitchFamily="2" charset="0"/>
              </a:rPr>
              <a:t>Reception</a:t>
            </a:r>
          </a:p>
          <a:p>
            <a:pPr algn="ctr"/>
            <a:r>
              <a:rPr lang="en-GB" sz="1400" b="1" dirty="0">
                <a:latin typeface="SassoonCRInfant" panose="02010503020300020003" pitchFamily="2" charset="0"/>
              </a:rPr>
              <a:t>Knowledge Organiser</a:t>
            </a:r>
          </a:p>
          <a:p>
            <a:pPr algn="ctr"/>
            <a:r>
              <a:rPr lang="en-GB" sz="1400" b="1" dirty="0">
                <a:latin typeface="SassoonCRInfant" panose="02010503020300020003" pitchFamily="2" charset="0"/>
              </a:rPr>
              <a:t>Summer 2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99" y="1397082"/>
            <a:ext cx="39245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Literacy we will be: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SassoonCRInfan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recalling the main points in text in the correct sequence and including new vocabulary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SassoonCRInfan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reading red and green words linked to my RWI stage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SassoonCRInfan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re-reading what I have written to check that it makes sense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SassoonCRInfan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consistently using capital letters, finger spaces and full stops in my writing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SassoonCRInfan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spelling words by drawing on knowledge of known grapheme correspondences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SassoonCRInfan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predicting what stories might be about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SassoonCRInfan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 different text forms for different purposes </a:t>
            </a:r>
            <a:endParaRPr lang="en-GB" sz="1000" dirty="0">
              <a:latin typeface="SassoonPrimaryInfant" panose="00000400000000000000" pitchFamily="2" charset="0"/>
            </a:endParaRPr>
          </a:p>
          <a:p>
            <a:endParaRPr lang="en-GB" sz="1000" dirty="0">
              <a:solidFill>
                <a:schemeClr val="tx1"/>
              </a:solidFill>
              <a:highlight>
                <a:srgbClr val="FFFF00"/>
              </a:highlight>
              <a:latin typeface="SassoonPrimaryInfant" panose="000004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000" dirty="0">
                <a:latin typeface="SassoonPrimaryInfant" panose="00000400000000000000" pitchFamily="2" charset="0"/>
              </a:rPr>
              <a:t>Key vocabulary: predict, sequence, fiction, non-fiction</a:t>
            </a:r>
            <a:endParaRPr lang="en-GB" sz="1000" dirty="0">
              <a:highlight>
                <a:srgbClr val="FFFF00"/>
              </a:highlight>
              <a:latin typeface="SassoonPrimaryInfant" panose="00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299" y="3630519"/>
            <a:ext cx="392061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Maths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understanding odd and even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adding and subtracting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problem solving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exploring the composition of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exploring patterns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r>
              <a:rPr lang="en-GB" sz="1000" dirty="0">
                <a:latin typeface="SassoonCRInfant" panose="02010503020300020003" pitchFamily="2" charset="0"/>
              </a:rPr>
              <a:t>Key vocabulary: adding, subtracting, problem solving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0038" y="4052310"/>
            <a:ext cx="384915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You can help your child by: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practising writing their name with correctly formed 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encouraging them to use a knife and fork at mealtimes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practising putting on their own uniform, coat and shoes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recapping sounds as and when they have been taught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reading with your child every day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81035" y="2935964"/>
            <a:ext cx="3906538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PrimaryInfant" panose="00000400000000000000" pitchFamily="2" charset="0"/>
              </a:rPr>
              <a:t>In RE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exploring what the Gospel teaches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exploring how Salvation teaches us about forgiveness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exploring the Kingdom of God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understanding what the Big Frieze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SassoonPrimaryInfant" panose="00000400000000000000" pitchFamily="2" charset="0"/>
            </a:endParaRPr>
          </a:p>
          <a:p>
            <a:r>
              <a:rPr lang="en-GB" sz="1000" dirty="0">
                <a:latin typeface="SassoonPrimaryInfant" panose="00000400000000000000" pitchFamily="2" charset="0"/>
              </a:rPr>
              <a:t>Key vocabulary: Bible, panel, Big Frieze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7286" y="1559071"/>
            <a:ext cx="391403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PrimaryInfant" panose="00000400000000000000" pitchFamily="2" charset="0"/>
              </a:rPr>
              <a:t>In Understanding the World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exploring what toys our parents and grandparents played with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comparing toys from the past to modern toys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understanding how toys have changed over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investigating materials used to make everyday things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s</a:t>
            </a:r>
            <a:r>
              <a:rPr lang="en-GB" sz="1000">
                <a:latin typeface="SassoonPrimaryInfant" panose="00000400000000000000" pitchFamily="2" charset="0"/>
              </a:rPr>
              <a:t>orting </a:t>
            </a:r>
            <a:r>
              <a:rPr lang="en-GB" sz="1000" dirty="0">
                <a:latin typeface="SassoonPrimaryInfant" panose="00000400000000000000" pitchFamily="2" charset="0"/>
              </a:rPr>
              <a:t>and groping toys by their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SassoonPrimaryInfant" panose="00000400000000000000" pitchFamily="2" charset="0"/>
            </a:endParaRPr>
          </a:p>
          <a:p>
            <a:r>
              <a:rPr lang="en-GB" sz="1000" dirty="0">
                <a:latin typeface="SassoonPrimaryInfant" panose="00000400000000000000" pitchFamily="2" charset="0"/>
              </a:rPr>
              <a:t>Key vocabulary: material, grouping, past, present, generation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68577" y="5560504"/>
            <a:ext cx="3914037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In Expressive Arts and Design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exploring clay and its properties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exploring playdough and its properties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creating natural 3D landscape pictures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designing, creating and painting animal structures</a:t>
            </a:r>
          </a:p>
          <a:p>
            <a:endParaRPr lang="en-GB" sz="10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r>
              <a:rPr lang="en-GB" sz="1000" dirty="0">
                <a:latin typeface="SassoonPrimaryInfant" panose="00000400000000000000" pitchFamily="2" charset="0"/>
              </a:rPr>
              <a:t>Key vocabulary: clay, smooth, stretch, pull, push, twist, sculpture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77286" y="156106"/>
            <a:ext cx="391403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In Personal, Social and Emotional Development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understanding the importance of exercise and looking after ourselves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exploring what is means to be a safe pedestrian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exploring what it means to be healthy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understanding the importance of food choices and what a balanced diet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Key vocabulary: exercise, relaxation, health, pedestrian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964" y="5045550"/>
            <a:ext cx="392652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PrimaryInfant" panose="00000400000000000000" pitchFamily="2" charset="0"/>
              </a:rPr>
              <a:t>In Communication and Language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following a longer story without pictures or prompts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making up new stories with peers, showing knowledge of story structure to act them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using a range of adjectives to describe things such as places, objects and characters</a:t>
            </a:r>
          </a:p>
          <a:p>
            <a:endParaRPr lang="en-GB" sz="1000" dirty="0">
              <a:latin typeface="SassoonPrimaryInfant" panose="00000400000000000000" pitchFamily="2" charset="0"/>
            </a:endParaRPr>
          </a:p>
          <a:p>
            <a:r>
              <a:rPr lang="en-GB" sz="1000" dirty="0">
                <a:latin typeface="SassoonPrimaryInfant" panose="00000400000000000000" pitchFamily="2" charset="0"/>
              </a:rPr>
              <a:t>Key vocabulary: adjectives, stories, characters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40038" y="2468871"/>
            <a:ext cx="384915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PrimaryInfant" panose="00000400000000000000" pitchFamily="2" charset="0"/>
              </a:rPr>
              <a:t>Characteristics of Effective Learning</a:t>
            </a:r>
          </a:p>
          <a:p>
            <a:r>
              <a:rPr lang="en-GB" sz="1000" dirty="0">
                <a:latin typeface="SassoonPrimaryInfant" panose="00000400000000000000" pitchFamily="2" charset="0"/>
              </a:rPr>
              <a:t>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Playing and Exploring – investigating and experiencing things, and ‘having a go’.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Active Learning – concentrating, keep on trying if we encounter difficulties and enjoying achievements.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PrimaryInfant" panose="00000400000000000000" pitchFamily="2" charset="0"/>
              </a:rPr>
              <a:t>Creating and Thinking Critically – we will have and develop our own ideas, making links between ideas, and developing strategies for doing things.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9787" y="4167393"/>
            <a:ext cx="389904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Physical Development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playing parachute games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making jumping patterns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creating movement patterns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navigating obstacles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practising for sports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SassoonCRInfant" panose="02010503020300020003" pitchFamily="2" charset="0"/>
            </a:endParaRPr>
          </a:p>
          <a:p>
            <a:r>
              <a:rPr lang="en-GB" sz="1000" dirty="0">
                <a:latin typeface="SassoonCRInfant"/>
              </a:rPr>
              <a:t>Key vocabulary: switch, hop, step.</a:t>
            </a:r>
            <a:endParaRPr lang="en-GB" sz="1000" dirty="0"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072" y="1996524"/>
            <a:ext cx="3610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Be courageous; be strong.</a:t>
            </a:r>
            <a:r>
              <a:rPr lang="en-GB" sz="1000" b="1" baseline="30000" dirty="0">
                <a:solidFill>
                  <a:srgbClr val="0070C0"/>
                </a:solidFill>
                <a:latin typeface="SassoonCRInfant" panose="02010503020300020003" pitchFamily="2" charset="0"/>
              </a:rPr>
              <a:t> </a:t>
            </a:r>
            <a:br>
              <a:rPr lang="en-GB" sz="1000" b="1" baseline="30000" dirty="0">
                <a:solidFill>
                  <a:srgbClr val="0070C0"/>
                </a:solidFill>
                <a:latin typeface="SassoonCRInfant" panose="02010503020300020003" pitchFamily="2" charset="0"/>
              </a:rPr>
            </a:br>
            <a: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Do everything in love. </a:t>
            </a:r>
            <a:b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</a:br>
            <a:r>
              <a:rPr lang="en-GB" sz="700" dirty="0">
                <a:solidFill>
                  <a:srgbClr val="0070C0"/>
                </a:solidFill>
                <a:latin typeface="SassoonCRInfant" panose="02010503020300020003" pitchFamily="2" charset="0"/>
              </a:rPr>
              <a:t>1 Corinthians 16:13-14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0038" y="5174084"/>
            <a:ext cx="384915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latin typeface="SassoonPrimaryInfant" panose="00000400000000000000" pitchFamily="2" charset="0"/>
              </a:rPr>
              <a:t>Key dates this half term:</a:t>
            </a:r>
          </a:p>
          <a:p>
            <a:r>
              <a:rPr lang="en-GB" sz="1000" dirty="0">
                <a:latin typeface="SassoonPrimaryInfant" panose="00000400000000000000" pitchFamily="2" charset="0"/>
              </a:rPr>
              <a:t>2</a:t>
            </a:r>
            <a:r>
              <a:rPr lang="en-GB" sz="1000" baseline="30000" dirty="0">
                <a:latin typeface="SassoonPrimaryInfant" panose="00000400000000000000" pitchFamily="2" charset="0"/>
              </a:rPr>
              <a:t>nd</a:t>
            </a:r>
            <a:r>
              <a:rPr lang="en-GB" sz="1000" dirty="0">
                <a:latin typeface="SassoonPrimaryInfant" panose="00000400000000000000" pitchFamily="2" charset="0"/>
              </a:rPr>
              <a:t> June – Staff training day</a:t>
            </a:r>
          </a:p>
          <a:p>
            <a:r>
              <a:rPr lang="en-GB" sz="1000" dirty="0">
                <a:latin typeface="SassoonPrimaryInfant" panose="00000400000000000000" pitchFamily="2" charset="0"/>
              </a:rPr>
              <a:t>6</a:t>
            </a:r>
            <a:r>
              <a:rPr lang="en-GB" sz="1000" baseline="30000" dirty="0">
                <a:latin typeface="SassoonPrimaryInfant" panose="00000400000000000000" pitchFamily="2" charset="0"/>
              </a:rPr>
              <a:t>th</a:t>
            </a:r>
            <a:r>
              <a:rPr lang="en-GB" sz="1000" dirty="0">
                <a:latin typeface="SassoonPrimaryInfant" panose="00000400000000000000" pitchFamily="2" charset="0"/>
              </a:rPr>
              <a:t> June – Pentecost service at St Nicholas’ Church</a:t>
            </a:r>
          </a:p>
          <a:p>
            <a:r>
              <a:rPr lang="en-GB" sz="1000" dirty="0">
                <a:latin typeface="SassoonPrimaryInfant" panose="00000400000000000000" pitchFamily="2" charset="0"/>
              </a:rPr>
              <a:t>19</a:t>
            </a:r>
            <a:r>
              <a:rPr lang="en-GB" sz="1000" baseline="30000" dirty="0">
                <a:latin typeface="SassoonPrimaryInfant" panose="00000400000000000000" pitchFamily="2" charset="0"/>
              </a:rPr>
              <a:t>th</a:t>
            </a:r>
            <a:r>
              <a:rPr lang="en-GB" sz="1000" dirty="0">
                <a:latin typeface="SassoonPrimaryInfant" panose="00000400000000000000" pitchFamily="2" charset="0"/>
              </a:rPr>
              <a:t> June – Reception cake sale</a:t>
            </a:r>
          </a:p>
          <a:p>
            <a:r>
              <a:rPr lang="en-GB" sz="1000" dirty="0">
                <a:latin typeface="SassoonPrimaryInfant" panose="00000400000000000000" pitchFamily="2" charset="0"/>
              </a:rPr>
              <a:t>20</a:t>
            </a:r>
            <a:r>
              <a:rPr lang="en-GB" sz="1000" baseline="30000" dirty="0">
                <a:latin typeface="SassoonPrimaryInfant" panose="00000400000000000000" pitchFamily="2" charset="0"/>
              </a:rPr>
              <a:t>th</a:t>
            </a:r>
            <a:r>
              <a:rPr lang="en-GB" sz="1000" dirty="0">
                <a:latin typeface="SassoonPrimaryInfant" panose="00000400000000000000" pitchFamily="2" charset="0"/>
              </a:rPr>
              <a:t> June – Reception sports day</a:t>
            </a:r>
          </a:p>
          <a:p>
            <a:r>
              <a:rPr lang="en-GB" sz="1000" dirty="0">
                <a:latin typeface="SassoonPrimaryInfant" panose="00000400000000000000" pitchFamily="2" charset="0"/>
              </a:rPr>
              <a:t>30</a:t>
            </a:r>
            <a:r>
              <a:rPr lang="en-GB" sz="1000" baseline="30000" dirty="0">
                <a:latin typeface="SassoonPrimaryInfant" panose="00000400000000000000" pitchFamily="2" charset="0"/>
              </a:rPr>
              <a:t>th</a:t>
            </a:r>
            <a:r>
              <a:rPr lang="en-GB" sz="1000" dirty="0">
                <a:latin typeface="SassoonPrimaryInfant" panose="00000400000000000000" pitchFamily="2" charset="0"/>
              </a:rPr>
              <a:t> June – Forest School</a:t>
            </a:r>
          </a:p>
          <a:p>
            <a:r>
              <a:rPr lang="en-GB" sz="1000" dirty="0">
                <a:latin typeface="SassoonPrimaryInfant" panose="00000400000000000000" pitchFamily="2" charset="0"/>
              </a:rPr>
              <a:t>2</a:t>
            </a:r>
            <a:r>
              <a:rPr lang="en-GB" sz="1000" baseline="30000" dirty="0">
                <a:latin typeface="SassoonPrimaryInfant" panose="00000400000000000000" pitchFamily="2" charset="0"/>
              </a:rPr>
              <a:t>nd</a:t>
            </a:r>
            <a:r>
              <a:rPr lang="en-GB" sz="1000" dirty="0">
                <a:latin typeface="SassoonPrimaryInfant" panose="00000400000000000000" pitchFamily="2" charset="0"/>
              </a:rPr>
              <a:t> and 3</a:t>
            </a:r>
            <a:r>
              <a:rPr lang="en-GB" sz="1000" baseline="30000" dirty="0">
                <a:latin typeface="SassoonPrimaryInfant" panose="00000400000000000000" pitchFamily="2" charset="0"/>
              </a:rPr>
              <a:t>rd</a:t>
            </a:r>
            <a:r>
              <a:rPr lang="en-GB" sz="1000" dirty="0">
                <a:latin typeface="SassoonPrimaryInfant" panose="00000400000000000000" pitchFamily="2" charset="0"/>
              </a:rPr>
              <a:t> July - Transition days </a:t>
            </a:r>
            <a:br>
              <a:rPr lang="en-GB" sz="1000" dirty="0">
                <a:latin typeface="SassoonPrimaryInfant" panose="00000400000000000000" pitchFamily="2" charset="0"/>
              </a:rPr>
            </a:br>
            <a:r>
              <a:rPr lang="en-GB" sz="1000" dirty="0">
                <a:latin typeface="SassoonPrimaryInfant" panose="00000400000000000000" pitchFamily="2" charset="0"/>
              </a:rPr>
              <a:t>10</a:t>
            </a:r>
            <a:r>
              <a:rPr lang="en-GB" sz="1000" baseline="30000" dirty="0">
                <a:latin typeface="SassoonPrimaryInfant" panose="00000400000000000000" pitchFamily="2" charset="0"/>
              </a:rPr>
              <a:t>th</a:t>
            </a:r>
            <a:r>
              <a:rPr lang="en-GB" sz="1000" dirty="0">
                <a:latin typeface="SassoonPrimaryInfant" panose="00000400000000000000" pitchFamily="2" charset="0"/>
              </a:rPr>
              <a:t> July - Trip to Discovery Museum</a:t>
            </a:r>
          </a:p>
          <a:p>
            <a:r>
              <a:rPr lang="en-GB" sz="1000" dirty="0">
                <a:latin typeface="SassoonPrimaryInfant" panose="00000400000000000000" pitchFamily="2" charset="0"/>
              </a:rPr>
              <a:t>15</a:t>
            </a:r>
            <a:r>
              <a:rPr lang="en-GB" sz="1000" baseline="30000" dirty="0">
                <a:latin typeface="SassoonPrimaryInfant" panose="00000400000000000000" pitchFamily="2" charset="0"/>
              </a:rPr>
              <a:t>th</a:t>
            </a:r>
            <a:r>
              <a:rPr lang="en-GB" sz="1000" dirty="0">
                <a:latin typeface="SassoonPrimaryInfant" panose="00000400000000000000" pitchFamily="2" charset="0"/>
              </a:rPr>
              <a:t> July - Whole school </a:t>
            </a:r>
            <a:r>
              <a:rPr lang="en-GB" sz="1000">
                <a:latin typeface="SassoonPrimaryInfant" panose="00000400000000000000" pitchFamily="2" charset="0"/>
              </a:rPr>
              <a:t>beach trip</a:t>
            </a:r>
            <a:endParaRPr lang="en-GB" sz="1000" dirty="0">
              <a:latin typeface="SassoonPrimaryInfant" panose="00000400000000000000" pitchFamily="2" charset="0"/>
            </a:endParaRPr>
          </a:p>
        </p:txBody>
      </p:sp>
      <p:pic>
        <p:nvPicPr>
          <p:cNvPr id="26" name="Picture 25" descr="https://m.media-amazon.com/images/I/51lIruNNXwL._SX218_BO1,204,203,200_QL40_ML2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66" y="461258"/>
            <a:ext cx="624494" cy="8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ost in the Toy Museum: An Adventure | Victorian toys, Toys topic, Old toy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80" y="461258"/>
            <a:ext cx="710662" cy="800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The Toymaker Book Revie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62" y="461258"/>
            <a:ext cx="636153" cy="800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4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B81EC3B435B4A9C0791ABB0592C76" ma:contentTypeVersion="14" ma:contentTypeDescription="Create a new document." ma:contentTypeScope="" ma:versionID="7e70c440b2f69f497908ad17290d3e6a">
  <xsd:schema xmlns:xsd="http://www.w3.org/2001/XMLSchema" xmlns:xs="http://www.w3.org/2001/XMLSchema" xmlns:p="http://schemas.microsoft.com/office/2006/metadata/properties" xmlns:ns3="cb9a6308-4cc9-4545-aa5c-1cbe30933ce9" xmlns:ns4="56efb40c-5f8b-49b2-8e66-56eb9c1ab611" targetNamespace="http://schemas.microsoft.com/office/2006/metadata/properties" ma:root="true" ma:fieldsID="6b6a2d9ee7e8c9b03d3e672dca7251a8" ns3:_="" ns4:_="">
    <xsd:import namespace="cb9a6308-4cc9-4545-aa5c-1cbe30933ce9"/>
    <xsd:import namespace="56efb40c-5f8b-49b2-8e66-56eb9c1ab6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a6308-4cc9-4545-aa5c-1cbe30933c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fb40c-5f8b-49b2-8e66-56eb9c1ab6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9a6308-4cc9-4545-aa5c-1cbe30933c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C0C3C1-9E6F-4FB2-85AB-353CC4DBD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9a6308-4cc9-4545-aa5c-1cbe30933ce9"/>
    <ds:schemaRef ds:uri="56efb40c-5f8b-49b2-8e66-56eb9c1ab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F4B8DE-FE02-41A1-8EB2-A5AF5E1E0097}">
  <ds:schemaRefs>
    <ds:schemaRef ds:uri="http://purl.org/dc/terms/"/>
    <ds:schemaRef ds:uri="cb9a6308-4cc9-4545-aa5c-1cbe30933ce9"/>
    <ds:schemaRef ds:uri="http://purl.org/dc/dcmitype/"/>
    <ds:schemaRef ds:uri="http://schemas.microsoft.com/office/infopath/2007/PartnerControls"/>
    <ds:schemaRef ds:uri="56efb40c-5f8b-49b2-8e66-56eb9c1ab61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1A17E3-F1E7-4CF5-B0DB-85335A876B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491</TotalTime>
  <Words>609</Words>
  <Application>Microsoft Office PowerPoint</Application>
  <PresentationFormat>Widescreen</PresentationFormat>
  <Paragraphs>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Garamond</vt:lpstr>
      <vt:lpstr>SassoonCRInfant</vt:lpstr>
      <vt:lpstr>SassoonPrimaryInfant</vt:lpstr>
      <vt:lpstr>Organic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Massey, Kate</dc:creator>
  <cp:lastModifiedBy>Coates, Suzie</cp:lastModifiedBy>
  <cp:revision>250</cp:revision>
  <dcterms:created xsi:type="dcterms:W3CDTF">2023-04-19T09:52:17Z</dcterms:created>
  <dcterms:modified xsi:type="dcterms:W3CDTF">2025-06-03T11:27:59Z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0x010100E0FB81EC3B435B4A9C0791ABB0592C76</vt:lpwstr>
  </property>
</Properties>
</file>