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10/14/2024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00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403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15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61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704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703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5461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79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1686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05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10077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93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2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791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84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178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10/14/2024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203875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31329" y="156106"/>
            <a:ext cx="3790680" cy="98411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52072" y="1262238"/>
            <a:ext cx="3607664" cy="738664"/>
          </a:xfrm>
          <a:prstGeom prst="rect">
            <a:avLst/>
          </a:prstGeom>
          <a:solidFill>
            <a:srgbClr val="99C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latin typeface="SassoonCRInfant" panose="02010503020300020003" pitchFamily="2" charset="0"/>
              </a:rPr>
              <a:t>Year </a:t>
            </a:r>
            <a:r>
              <a:rPr lang="en-GB" sz="1400" b="1" dirty="0" smtClean="0">
                <a:solidFill>
                  <a:schemeClr val="tx1"/>
                </a:solidFill>
                <a:latin typeface="SassoonCRInfant" panose="02010503020300020003" pitchFamily="2" charset="0"/>
              </a:rPr>
              <a:t>1</a:t>
            </a:r>
            <a:endParaRPr lang="en-GB" sz="1400" b="1" dirty="0">
              <a:solidFill>
                <a:schemeClr val="tx1"/>
              </a:solidFill>
              <a:latin typeface="SassoonCRInfant" panose="02010503020300020003" pitchFamily="2" charset="0"/>
            </a:endParaRPr>
          </a:p>
          <a:p>
            <a:pPr algn="ctr"/>
            <a:r>
              <a:rPr lang="en-GB" sz="1400" b="1" dirty="0" smtClean="0">
                <a:latin typeface="SassoonCRInfant" panose="02010503020300020003" pitchFamily="2" charset="0"/>
              </a:rPr>
              <a:t>Knowledge Organiser</a:t>
            </a:r>
          </a:p>
          <a:p>
            <a:pPr algn="ctr"/>
            <a:r>
              <a:rPr lang="en-GB" sz="1400" b="1" dirty="0" smtClean="0">
                <a:latin typeface="SassoonCRInfant" panose="02010503020300020003" pitchFamily="2" charset="0"/>
              </a:rPr>
              <a:t>Weeks </a:t>
            </a:r>
            <a:r>
              <a:rPr lang="en-GB" sz="1400" b="1" dirty="0" smtClean="0">
                <a:solidFill>
                  <a:schemeClr val="tx1"/>
                </a:solidFill>
                <a:latin typeface="SassoonCRInfant" panose="02010503020300020003" pitchFamily="2" charset="0"/>
              </a:rPr>
              <a:t>7 - 14</a:t>
            </a:r>
            <a:endParaRPr lang="en-GB" sz="1400" b="1" dirty="0">
              <a:solidFill>
                <a:schemeClr val="tx1"/>
              </a:solidFill>
              <a:latin typeface="SassoonCRInfant" panose="02010503020300020003" pitchFamily="2" charset="0"/>
            </a:endParaRPr>
          </a:p>
        </p:txBody>
      </p:sp>
      <p:sp>
        <p:nvSpPr>
          <p:cNvPr id="7" name="TextBox 6"/>
          <p:cNvSpPr txBox="1"/>
          <p:nvPr/>
        </p:nvSpPr>
        <p:spPr>
          <a:xfrm>
            <a:off x="135660" y="1524473"/>
            <a:ext cx="392455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solidFill>
                  <a:schemeClr val="tx1"/>
                </a:solidFill>
                <a:latin typeface="SassoonCRInfant" panose="00000400000000000000" pitchFamily="2" charset="0"/>
              </a:rPr>
              <a:t>In Phonics, children will continue to learn new sounds and segment and blend them when reading, aiming to read fluently. During Get Writing, we will be focusing on key skills such as ‘hold a sentence’, capital letters and full stops. </a:t>
            </a:r>
            <a:endParaRPr lang="en-GB" sz="1000" dirty="0">
              <a:solidFill>
                <a:schemeClr val="tx1"/>
              </a:solidFill>
              <a:latin typeface="SassoonCRInfant" panose="02010503020300020003" pitchFamily="2" charset="0"/>
            </a:endParaRPr>
          </a:p>
        </p:txBody>
      </p:sp>
      <p:sp>
        <p:nvSpPr>
          <p:cNvPr id="8" name="TextBox 7"/>
          <p:cNvSpPr txBox="1"/>
          <p:nvPr/>
        </p:nvSpPr>
        <p:spPr>
          <a:xfrm>
            <a:off x="143722" y="2306922"/>
            <a:ext cx="3920610"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smtClean="0">
                <a:latin typeface="SassoonCRInfant" panose="00000400000000000000" pitchFamily="2" charset="0"/>
              </a:rPr>
              <a:t>In </a:t>
            </a:r>
            <a:r>
              <a:rPr lang="en-GB" sz="1000" dirty="0">
                <a:latin typeface="SassoonCRInfant" panose="00000400000000000000" pitchFamily="2" charset="0"/>
              </a:rPr>
              <a:t>Maths, we will be continuing to focusing on addition and subtraction, as well as moving onto geometry and shape.</a:t>
            </a:r>
          </a:p>
          <a:p>
            <a:r>
              <a:rPr lang="en-GB" sz="1000" dirty="0">
                <a:latin typeface="SassoonCRInfant" panose="00000400000000000000" pitchFamily="2" charset="0"/>
              </a:rPr>
              <a:t> </a:t>
            </a:r>
          </a:p>
          <a:p>
            <a:pPr marL="171450" lvl="0" indent="-171450">
              <a:buFont typeface="Arial" panose="020B0604020202020204" pitchFamily="34" charset="0"/>
              <a:buChar char="•"/>
            </a:pPr>
            <a:r>
              <a:rPr lang="en-GB" sz="1000" dirty="0">
                <a:latin typeface="SassoonCRInfant" panose="00000400000000000000" pitchFamily="2" charset="0"/>
              </a:rPr>
              <a:t>Finding and making number bonds</a:t>
            </a:r>
          </a:p>
          <a:p>
            <a:pPr marL="171450" lvl="0" indent="-171450">
              <a:buFont typeface="Arial" panose="020B0604020202020204" pitchFamily="34" charset="0"/>
              <a:buChar char="•"/>
            </a:pPr>
            <a:r>
              <a:rPr lang="en-GB" sz="1000" dirty="0">
                <a:latin typeface="SassoonCRInfant" panose="00000400000000000000" pitchFamily="2" charset="0"/>
              </a:rPr>
              <a:t>Subtraction by crossing out</a:t>
            </a:r>
          </a:p>
          <a:p>
            <a:pPr marL="171450" lvl="0" indent="-171450">
              <a:buFont typeface="Arial" panose="020B0604020202020204" pitchFamily="34" charset="0"/>
              <a:buChar char="•"/>
            </a:pPr>
            <a:r>
              <a:rPr lang="en-GB" sz="1000" dirty="0">
                <a:latin typeface="SassoonCRInfant" panose="00000400000000000000" pitchFamily="2" charset="0"/>
              </a:rPr>
              <a:t>Fact families</a:t>
            </a:r>
          </a:p>
          <a:p>
            <a:pPr marL="171450" lvl="0" indent="-171450">
              <a:buFont typeface="Arial" panose="020B0604020202020204" pitchFamily="34" charset="0"/>
              <a:buChar char="•"/>
            </a:pPr>
            <a:r>
              <a:rPr lang="en-GB" sz="1000" dirty="0">
                <a:latin typeface="SassoonCRInfant" panose="00000400000000000000" pitchFamily="2" charset="0"/>
              </a:rPr>
              <a:t>Recognising 2D and 3D shapes</a:t>
            </a:r>
          </a:p>
          <a:p>
            <a:pPr marL="171450" indent="-171450">
              <a:buFont typeface="Arial" panose="020B0604020202020204" pitchFamily="34" charset="0"/>
              <a:buChar char="•"/>
            </a:pPr>
            <a:r>
              <a:rPr lang="en-GB" sz="1000" dirty="0">
                <a:latin typeface="SassoonCRInfant" panose="00000400000000000000" pitchFamily="2" charset="0"/>
              </a:rPr>
              <a:t>Sorting 2D and 3D shapes </a:t>
            </a:r>
          </a:p>
          <a:p>
            <a:endParaRPr lang="en-GB" sz="1000" dirty="0" smtClean="0">
              <a:latin typeface="SassoonCRInfant" panose="02010503020300020003" pitchFamily="2" charset="0"/>
            </a:endParaRPr>
          </a:p>
          <a:p>
            <a:r>
              <a:rPr lang="en-GB" sz="1000" dirty="0" smtClean="0">
                <a:latin typeface="SassoonCRInfant" panose="02010503020300020003" pitchFamily="2" charset="0"/>
              </a:rPr>
              <a:t>Key vocabulary: add, subtract, part, whole, 2D shape, 3D shape</a:t>
            </a:r>
          </a:p>
        </p:txBody>
      </p:sp>
      <p:sp>
        <p:nvSpPr>
          <p:cNvPr id="13" name="TextBox 12"/>
          <p:cNvSpPr txBox="1"/>
          <p:nvPr/>
        </p:nvSpPr>
        <p:spPr>
          <a:xfrm>
            <a:off x="8122789" y="5464901"/>
            <a:ext cx="3854399"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smtClean="0">
                <a:latin typeface="SassoonCRInfant" panose="02010503020300020003" pitchFamily="2" charset="0"/>
              </a:rPr>
              <a:t>Key dates coming up:</a:t>
            </a:r>
          </a:p>
          <a:p>
            <a:pPr marL="171450" indent="-171450">
              <a:buFont typeface="Arial" panose="020B0604020202020204" pitchFamily="34" charset="0"/>
              <a:buChar char="•"/>
            </a:pPr>
            <a:r>
              <a:rPr lang="en-GB" sz="1000" dirty="0" smtClean="0">
                <a:latin typeface="SassoonCRInfant" panose="02010503020300020003" pitchFamily="2" charset="0"/>
              </a:rPr>
              <a:t>21</a:t>
            </a:r>
            <a:r>
              <a:rPr lang="en-GB" sz="1000" baseline="30000" dirty="0" smtClean="0">
                <a:latin typeface="SassoonCRInfant" panose="02010503020300020003" pitchFamily="2" charset="0"/>
              </a:rPr>
              <a:t>st</a:t>
            </a:r>
            <a:r>
              <a:rPr lang="en-GB" sz="1000" dirty="0" smtClean="0">
                <a:latin typeface="SassoonCRInfant" panose="02010503020300020003" pitchFamily="2" charset="0"/>
              </a:rPr>
              <a:t> and 23</a:t>
            </a:r>
            <a:r>
              <a:rPr lang="en-GB" sz="1000" baseline="30000" dirty="0" smtClean="0">
                <a:latin typeface="SassoonCRInfant" panose="02010503020300020003" pitchFamily="2" charset="0"/>
              </a:rPr>
              <a:t>rd</a:t>
            </a:r>
            <a:r>
              <a:rPr lang="en-GB" sz="1000" dirty="0" smtClean="0">
                <a:latin typeface="SassoonCRInfant" panose="02010503020300020003" pitchFamily="2" charset="0"/>
              </a:rPr>
              <a:t> October </a:t>
            </a:r>
            <a:r>
              <a:rPr lang="en-GB" sz="1000" dirty="0">
                <a:latin typeface="SassoonCRInfant" panose="02010503020300020003" pitchFamily="2" charset="0"/>
              </a:rPr>
              <a:t>– Parents evening </a:t>
            </a:r>
            <a:endParaRPr lang="en-GB" sz="1000" dirty="0" smtClean="0">
              <a:latin typeface="SassoonCRInfant" panose="02010503020300020003" pitchFamily="2" charset="0"/>
            </a:endParaRPr>
          </a:p>
          <a:p>
            <a:pPr marL="171450" indent="-171450">
              <a:buFont typeface="Arial" panose="020B0604020202020204" pitchFamily="34" charset="0"/>
              <a:buChar char="•"/>
            </a:pPr>
            <a:r>
              <a:rPr lang="en-GB" sz="1000" dirty="0" smtClean="0">
                <a:latin typeface="SassoonCRInfant" panose="02010503020300020003" pitchFamily="2" charset="0"/>
              </a:rPr>
              <a:t>Thursday 14</a:t>
            </a:r>
            <a:r>
              <a:rPr lang="en-GB" sz="1000" baseline="30000" dirty="0" smtClean="0">
                <a:latin typeface="SassoonCRInfant" panose="02010503020300020003" pitchFamily="2" charset="0"/>
              </a:rPr>
              <a:t>th</a:t>
            </a:r>
            <a:r>
              <a:rPr lang="en-GB" sz="1000" dirty="0" smtClean="0">
                <a:latin typeface="SassoonCRInfant" panose="02010503020300020003" pitchFamily="2" charset="0"/>
              </a:rPr>
              <a:t> November – Year 1 cake sale </a:t>
            </a:r>
          </a:p>
          <a:p>
            <a:pPr marL="171450" indent="-171450">
              <a:buFont typeface="Arial" panose="020B0604020202020204" pitchFamily="34" charset="0"/>
              <a:buChar char="•"/>
            </a:pPr>
            <a:r>
              <a:rPr lang="en-GB" sz="1000" dirty="0">
                <a:latin typeface="SassoonCRInfant" panose="00000400000000000000" pitchFamily="2" charset="0"/>
              </a:rPr>
              <a:t>Monday </a:t>
            </a:r>
            <a:r>
              <a:rPr lang="en-GB" sz="1000" dirty="0" smtClean="0">
                <a:latin typeface="SassoonCRInfant" panose="00000400000000000000" pitchFamily="2" charset="0"/>
              </a:rPr>
              <a:t>18</a:t>
            </a:r>
            <a:r>
              <a:rPr lang="en-GB" sz="1000" baseline="30000" dirty="0" smtClean="0">
                <a:latin typeface="SassoonCRInfant" panose="00000400000000000000" pitchFamily="2" charset="0"/>
              </a:rPr>
              <a:t>th</a:t>
            </a:r>
            <a:r>
              <a:rPr lang="en-GB" sz="1000" dirty="0" smtClean="0">
                <a:latin typeface="SassoonCRInfant" panose="00000400000000000000" pitchFamily="2" charset="0"/>
              </a:rPr>
              <a:t> November – Year 1 Forest School </a:t>
            </a:r>
            <a:endParaRPr lang="en-GB" sz="1000" dirty="0">
              <a:latin typeface="SassoonCRInfant" panose="00000400000000000000" pitchFamily="2" charset="0"/>
            </a:endParaRPr>
          </a:p>
          <a:p>
            <a:pPr marL="171450" indent="-171450">
              <a:buFont typeface="Arial" panose="020B0604020202020204" pitchFamily="34" charset="0"/>
              <a:buChar char="•"/>
            </a:pPr>
            <a:r>
              <a:rPr lang="en-GB" sz="1000" dirty="0">
                <a:latin typeface="SassoonCRInfant" panose="02010503020300020003" pitchFamily="2" charset="0"/>
              </a:rPr>
              <a:t>Wednesday </a:t>
            </a:r>
            <a:r>
              <a:rPr lang="en-GB" sz="1000" dirty="0" smtClean="0">
                <a:latin typeface="SassoonCRInfant" panose="02010503020300020003" pitchFamily="2" charset="0"/>
              </a:rPr>
              <a:t>11</a:t>
            </a:r>
            <a:r>
              <a:rPr lang="en-GB" sz="1000" baseline="30000" dirty="0" smtClean="0">
                <a:latin typeface="SassoonCRInfant" panose="02010503020300020003" pitchFamily="2" charset="0"/>
              </a:rPr>
              <a:t>th</a:t>
            </a:r>
            <a:r>
              <a:rPr lang="en-GB" sz="1000" dirty="0" smtClean="0">
                <a:latin typeface="SassoonCRInfant" panose="02010503020300020003" pitchFamily="2" charset="0"/>
              </a:rPr>
              <a:t> </a:t>
            </a:r>
            <a:r>
              <a:rPr lang="en-GB" sz="1000" dirty="0">
                <a:latin typeface="SassoonCRInfant" panose="02010503020300020003" pitchFamily="2" charset="0"/>
              </a:rPr>
              <a:t>December – KS1 Nativity </a:t>
            </a:r>
            <a:r>
              <a:rPr lang="en-GB" sz="1000" dirty="0" smtClean="0">
                <a:latin typeface="SassoonCRInfant" panose="02010503020300020003" pitchFamily="2" charset="0"/>
              </a:rPr>
              <a:t>(evening)</a:t>
            </a:r>
            <a:endParaRPr lang="en-GB" sz="1000" dirty="0">
              <a:latin typeface="SassoonCRInfant" panose="02010503020300020003" pitchFamily="2" charset="0"/>
            </a:endParaRPr>
          </a:p>
          <a:p>
            <a:pPr marL="171450" indent="-171450">
              <a:buFont typeface="Arial" panose="020B0604020202020204" pitchFamily="34" charset="0"/>
              <a:buChar char="•"/>
            </a:pPr>
            <a:r>
              <a:rPr lang="en-GB" sz="1000" dirty="0">
                <a:latin typeface="SassoonCRInfant" panose="02010503020300020003" pitchFamily="2" charset="0"/>
              </a:rPr>
              <a:t>Thursday </a:t>
            </a:r>
            <a:r>
              <a:rPr lang="en-GB" sz="1000" dirty="0" smtClean="0">
                <a:latin typeface="SassoonCRInfant" panose="02010503020300020003" pitchFamily="2" charset="0"/>
              </a:rPr>
              <a:t>12</a:t>
            </a:r>
            <a:r>
              <a:rPr lang="en-GB" sz="1000" baseline="30000" dirty="0" smtClean="0">
                <a:latin typeface="SassoonCRInfant" panose="02010503020300020003" pitchFamily="2" charset="0"/>
              </a:rPr>
              <a:t>th</a:t>
            </a:r>
            <a:r>
              <a:rPr lang="en-GB" sz="1000" dirty="0" smtClean="0">
                <a:latin typeface="SassoonCRInfant" panose="02010503020300020003" pitchFamily="2" charset="0"/>
              </a:rPr>
              <a:t> </a:t>
            </a:r>
            <a:r>
              <a:rPr lang="en-GB" sz="1000" dirty="0">
                <a:latin typeface="SassoonCRInfant" panose="02010503020300020003" pitchFamily="2" charset="0"/>
              </a:rPr>
              <a:t>December - KS1 Nativity </a:t>
            </a:r>
            <a:r>
              <a:rPr lang="en-GB" sz="1000" dirty="0" smtClean="0">
                <a:latin typeface="SassoonCRInfant" panose="02010503020300020003" pitchFamily="2" charset="0"/>
              </a:rPr>
              <a:t>(am)</a:t>
            </a:r>
            <a:endParaRPr lang="en-GB" sz="1000" dirty="0">
              <a:latin typeface="SassoonCRInfant" panose="02010503020300020003" pitchFamily="2" charset="0"/>
            </a:endParaRPr>
          </a:p>
          <a:p>
            <a:pPr marL="171450" indent="-171450">
              <a:buFont typeface="Arial" panose="020B0604020202020204" pitchFamily="34" charset="0"/>
              <a:buChar char="•"/>
            </a:pPr>
            <a:r>
              <a:rPr lang="en-GB" sz="1000" dirty="0">
                <a:latin typeface="SassoonCRInfant" panose="02010503020300020003" pitchFamily="2" charset="0"/>
              </a:rPr>
              <a:t>Friday </a:t>
            </a:r>
            <a:r>
              <a:rPr lang="en-GB" sz="1000" dirty="0" smtClean="0">
                <a:latin typeface="SassoonCRInfant" panose="02010503020300020003" pitchFamily="2" charset="0"/>
              </a:rPr>
              <a:t>13</a:t>
            </a:r>
            <a:r>
              <a:rPr lang="en-GB" sz="1000" baseline="30000" dirty="0" smtClean="0">
                <a:latin typeface="SassoonCRInfant" panose="02010503020300020003" pitchFamily="2" charset="0"/>
              </a:rPr>
              <a:t>th</a:t>
            </a:r>
            <a:r>
              <a:rPr lang="en-GB" sz="1000" dirty="0" smtClean="0">
                <a:latin typeface="SassoonCRInfant" panose="02010503020300020003" pitchFamily="2" charset="0"/>
              </a:rPr>
              <a:t> </a:t>
            </a:r>
            <a:r>
              <a:rPr lang="en-GB" sz="1000" dirty="0">
                <a:latin typeface="SassoonCRInfant" panose="02010503020300020003" pitchFamily="2" charset="0"/>
              </a:rPr>
              <a:t>December – KS1 Nativity </a:t>
            </a:r>
            <a:r>
              <a:rPr lang="en-GB" sz="1000" dirty="0" smtClean="0">
                <a:latin typeface="SassoonCRInfant" panose="02010503020300020003" pitchFamily="2" charset="0"/>
              </a:rPr>
              <a:t>(pm)</a:t>
            </a:r>
            <a:endParaRPr lang="en-GB" sz="1000" dirty="0" smtClean="0">
              <a:latin typeface="SassoonCRInfant" panose="00000400000000000000" pitchFamily="2" charset="0"/>
            </a:endParaRPr>
          </a:p>
          <a:p>
            <a:pPr marL="171450" indent="-171450">
              <a:buFont typeface="Arial" panose="020B0604020202020204" pitchFamily="34" charset="0"/>
              <a:buChar char="•"/>
            </a:pPr>
            <a:r>
              <a:rPr lang="en-GB" sz="1000" dirty="0" smtClean="0">
                <a:latin typeface="SassoonCRInfant" panose="00000400000000000000" pitchFamily="2" charset="0"/>
              </a:rPr>
              <a:t>Monday </a:t>
            </a:r>
            <a:r>
              <a:rPr lang="en-GB" sz="1000" dirty="0">
                <a:latin typeface="SassoonCRInfant" panose="00000400000000000000" pitchFamily="2" charset="0"/>
              </a:rPr>
              <a:t>16</a:t>
            </a:r>
            <a:r>
              <a:rPr lang="en-GB" sz="1000" baseline="30000" dirty="0">
                <a:latin typeface="SassoonCRInfant" panose="00000400000000000000" pitchFamily="2" charset="0"/>
              </a:rPr>
              <a:t>th</a:t>
            </a:r>
            <a:r>
              <a:rPr lang="en-GB" sz="1000" dirty="0">
                <a:latin typeface="SassoonCRInfant" panose="00000400000000000000" pitchFamily="2" charset="0"/>
              </a:rPr>
              <a:t> </a:t>
            </a:r>
            <a:r>
              <a:rPr lang="en-GB" sz="1000" dirty="0" smtClean="0">
                <a:latin typeface="SassoonCRInfant" panose="00000400000000000000" pitchFamily="2" charset="0"/>
              </a:rPr>
              <a:t>December – St Nicolas’ Church</a:t>
            </a:r>
            <a:endParaRPr lang="en-GB" sz="1000" dirty="0">
              <a:solidFill>
                <a:srgbClr val="FF0000"/>
              </a:solidFill>
              <a:latin typeface="SassoonCRInfant" panose="02010503020300020003" pitchFamily="2" charset="0"/>
            </a:endParaRPr>
          </a:p>
          <a:p>
            <a:pPr marL="171450" indent="-171450">
              <a:buFont typeface="Arial" panose="020B0604020202020204" pitchFamily="34" charset="0"/>
              <a:buChar char="•"/>
            </a:pPr>
            <a:r>
              <a:rPr lang="en-GB" sz="1000" dirty="0">
                <a:solidFill>
                  <a:schemeClr val="tx1"/>
                </a:solidFill>
                <a:latin typeface="SassoonCRInfant" panose="02010503020300020003" pitchFamily="2" charset="0"/>
              </a:rPr>
              <a:t>Friday </a:t>
            </a:r>
            <a:r>
              <a:rPr lang="en-GB" sz="1000" dirty="0" smtClean="0">
                <a:solidFill>
                  <a:schemeClr val="tx1"/>
                </a:solidFill>
                <a:latin typeface="SassoonCRInfant" panose="02010503020300020003" pitchFamily="2" charset="0"/>
              </a:rPr>
              <a:t>20</a:t>
            </a:r>
            <a:r>
              <a:rPr lang="en-GB" sz="1000" baseline="30000" dirty="0" smtClean="0">
                <a:solidFill>
                  <a:schemeClr val="tx1"/>
                </a:solidFill>
                <a:latin typeface="SassoonCRInfant" panose="02010503020300020003" pitchFamily="2" charset="0"/>
              </a:rPr>
              <a:t>th</a:t>
            </a:r>
            <a:r>
              <a:rPr lang="en-GB" sz="1000" dirty="0" smtClean="0">
                <a:solidFill>
                  <a:schemeClr val="tx1"/>
                </a:solidFill>
                <a:latin typeface="SassoonCRInfant" panose="02010503020300020003" pitchFamily="2" charset="0"/>
              </a:rPr>
              <a:t> </a:t>
            </a:r>
            <a:r>
              <a:rPr lang="en-GB" sz="1000" dirty="0">
                <a:solidFill>
                  <a:schemeClr val="tx1"/>
                </a:solidFill>
                <a:latin typeface="SassoonCRInfant" panose="02010503020300020003" pitchFamily="2" charset="0"/>
              </a:rPr>
              <a:t>December – Carol Service at St Nicholas’ 1:30pm </a:t>
            </a:r>
          </a:p>
        </p:txBody>
      </p:sp>
      <p:sp>
        <p:nvSpPr>
          <p:cNvPr id="14" name="TextBox 13"/>
          <p:cNvSpPr txBox="1"/>
          <p:nvPr/>
        </p:nvSpPr>
        <p:spPr>
          <a:xfrm>
            <a:off x="133262" y="5755134"/>
            <a:ext cx="392455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smtClean="0">
                <a:latin typeface="SassoonCRInfant" panose="02010503020300020003" pitchFamily="2" charset="0"/>
              </a:rPr>
              <a:t>You can help your child by:</a:t>
            </a:r>
          </a:p>
          <a:p>
            <a:pPr marL="171450" indent="-171450">
              <a:buFont typeface="Arial" panose="020B0604020202020204" pitchFamily="34" charset="0"/>
              <a:buChar char="•"/>
            </a:pPr>
            <a:r>
              <a:rPr lang="en-GB" sz="1000" dirty="0">
                <a:solidFill>
                  <a:schemeClr val="tx1"/>
                </a:solidFill>
                <a:latin typeface="SassoonCRInfant" panose="02010503020300020003" pitchFamily="2" charset="0"/>
              </a:rPr>
              <a:t>Reading with them at home and listening to your child read. </a:t>
            </a:r>
          </a:p>
          <a:p>
            <a:pPr marL="171450" indent="-171450">
              <a:buFont typeface="Arial" panose="020B0604020202020204" pitchFamily="34" charset="0"/>
              <a:buChar char="•"/>
            </a:pPr>
            <a:r>
              <a:rPr lang="en-GB" sz="1000" dirty="0">
                <a:solidFill>
                  <a:schemeClr val="tx1"/>
                </a:solidFill>
                <a:latin typeface="SassoonCRInfant" panose="02010503020300020003" pitchFamily="2" charset="0"/>
              </a:rPr>
              <a:t>Support you child to complete the Oxford Owl e-book and quiz set</a:t>
            </a:r>
          </a:p>
          <a:p>
            <a:pPr marL="171450" indent="-171450">
              <a:buFont typeface="Arial" panose="020B0604020202020204" pitchFamily="34" charset="0"/>
              <a:buChar char="•"/>
            </a:pPr>
            <a:r>
              <a:rPr lang="en-GB" sz="1000" dirty="0">
                <a:solidFill>
                  <a:schemeClr val="tx1"/>
                </a:solidFill>
                <a:latin typeface="SassoonCRInfant" panose="02010503020300020003" pitchFamily="2" charset="0"/>
              </a:rPr>
              <a:t>Use UXL for maths and English activities to support learning </a:t>
            </a:r>
          </a:p>
          <a:p>
            <a:pPr marL="171450" indent="-171450">
              <a:buFont typeface="Arial" panose="020B0604020202020204" pitchFamily="34" charset="0"/>
              <a:buChar char="•"/>
            </a:pPr>
            <a:r>
              <a:rPr lang="en-GB" sz="1000" dirty="0">
                <a:solidFill>
                  <a:schemeClr val="tx1"/>
                </a:solidFill>
                <a:latin typeface="SassoonCRInfant" panose="02010503020300020003" pitchFamily="2" charset="0"/>
              </a:rPr>
              <a:t>Use Spelling Shed to support your child's spelling practice </a:t>
            </a:r>
            <a:endParaRPr lang="en-GB" sz="1000" dirty="0">
              <a:latin typeface="SassoonCRInfant" panose="02010503020300020003" pitchFamily="2" charset="0"/>
            </a:endParaRPr>
          </a:p>
          <a:p>
            <a:pPr marL="171450" indent="-171450">
              <a:buFont typeface="Arial" panose="020B0604020202020204" pitchFamily="34" charset="0"/>
              <a:buChar char="•"/>
            </a:pPr>
            <a:endParaRPr lang="en-GB" sz="1000" dirty="0">
              <a:latin typeface="SassoonCRInfant" panose="02010503020300020003" pitchFamily="2" charset="0"/>
            </a:endParaRPr>
          </a:p>
        </p:txBody>
      </p:sp>
      <p:sp>
        <p:nvSpPr>
          <p:cNvPr id="16" name="TextBox 15"/>
          <p:cNvSpPr txBox="1"/>
          <p:nvPr/>
        </p:nvSpPr>
        <p:spPr>
          <a:xfrm>
            <a:off x="4182255" y="5381541"/>
            <a:ext cx="3888827"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Science we will be learning about animals including humans with a focus on humans. We will be learning about parts of the human body and our senses. The children will be thinking scientifically and conducting their own experiment about senses</a:t>
            </a:r>
            <a:r>
              <a:rPr lang="en-GB" sz="1000" dirty="0"/>
              <a:t>. </a:t>
            </a:r>
            <a:endParaRPr lang="en-GB" sz="1000" dirty="0" smtClean="0"/>
          </a:p>
          <a:p>
            <a:endParaRPr lang="en-GB" sz="1000" dirty="0">
              <a:latin typeface="SassoonCRInfant" panose="00000400000000000000" pitchFamily="2" charset="0"/>
            </a:endParaRPr>
          </a:p>
          <a:p>
            <a:r>
              <a:rPr lang="en-GB" sz="1000" dirty="0">
                <a:latin typeface="SassoonCRInfant" panose="02010503020300020003" pitchFamily="2" charset="0"/>
              </a:rPr>
              <a:t>Our scientist of the term </a:t>
            </a:r>
            <a:r>
              <a:rPr lang="en-GB" sz="1000" dirty="0">
                <a:latin typeface="SassoonCRInfant" panose="00000400000000000000" pitchFamily="2" charset="0"/>
              </a:rPr>
              <a:t>is Alexander Fleming and Louis Pasteur.</a:t>
            </a:r>
          </a:p>
          <a:p>
            <a:endParaRPr lang="en-GB" sz="1000" dirty="0">
              <a:latin typeface="SassoonCRInfant" panose="02010503020300020003" pitchFamily="2" charset="0"/>
            </a:endParaRPr>
          </a:p>
          <a:p>
            <a:r>
              <a:rPr lang="en-GB" sz="1000" dirty="0" smtClean="0">
                <a:latin typeface="SassoonCRInfant" panose="02010503020300020003" pitchFamily="2" charset="0"/>
              </a:rPr>
              <a:t>Key vocabulary: feeling, hearing, blind, investigation, obstacle, direction </a:t>
            </a:r>
            <a:endParaRPr lang="en-GB" sz="1000" dirty="0">
              <a:latin typeface="SassoonCRInfant" panose="02010503020300020003" pitchFamily="2" charset="0"/>
            </a:endParaRPr>
          </a:p>
        </p:txBody>
      </p:sp>
      <p:sp>
        <p:nvSpPr>
          <p:cNvPr id="17" name="TextBox 16"/>
          <p:cNvSpPr txBox="1"/>
          <p:nvPr/>
        </p:nvSpPr>
        <p:spPr>
          <a:xfrm>
            <a:off x="143722" y="4012701"/>
            <a:ext cx="3924554" cy="16389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ctr"/>
            <a:r>
              <a:rPr lang="en-GB" sz="1000" dirty="0" smtClean="0">
                <a:latin typeface="SassoonCRInfant" panose="02010503020300020003" pitchFamily="2" charset="0"/>
              </a:rPr>
              <a:t>In </a:t>
            </a:r>
            <a:r>
              <a:rPr lang="en-GB" sz="1000" dirty="0">
                <a:latin typeface="SassoonCRInfant" panose="02010503020300020003" pitchFamily="2" charset="0"/>
              </a:rPr>
              <a:t>RE, ou</a:t>
            </a:r>
            <a:r>
              <a:rPr lang="en-GB" sz="1050" dirty="0">
                <a:latin typeface="SassoonCRInfant" panose="00000400000000000000" pitchFamily="2" charset="0"/>
              </a:rPr>
              <a:t>r focus </a:t>
            </a:r>
            <a:r>
              <a:rPr lang="en-GB" sz="1050" dirty="0" smtClean="0">
                <a:latin typeface="SassoonCRInfant" panose="00000400000000000000" pitchFamily="2" charset="0"/>
              </a:rPr>
              <a:t>i</a:t>
            </a:r>
            <a:r>
              <a:rPr lang="en-GB" sz="1000" dirty="0" smtClean="0">
                <a:latin typeface="SassoonCRInfant" panose="00000400000000000000" pitchFamily="2" charset="0"/>
              </a:rPr>
              <a:t>s </a:t>
            </a:r>
            <a:r>
              <a:rPr lang="en-GB" sz="1000" dirty="0">
                <a:latin typeface="SassoonCRInfant" panose="00000400000000000000" pitchFamily="2" charset="0"/>
              </a:rPr>
              <a:t>‘Why does Christmas matter to Christians?’  </a:t>
            </a:r>
          </a:p>
          <a:p>
            <a:pPr fontAlgn="ctr"/>
            <a:endParaRPr lang="en-GB" sz="1000" dirty="0">
              <a:latin typeface="SassoonCRInfant" panose="00000400000000000000" pitchFamily="2" charset="0"/>
            </a:endParaRPr>
          </a:p>
          <a:p>
            <a:pPr fontAlgn="ctr"/>
            <a:r>
              <a:rPr lang="en-GB" sz="1000" dirty="0">
                <a:latin typeface="SassoonCRInfant" panose="00000400000000000000" pitchFamily="2" charset="0"/>
              </a:rPr>
              <a:t>We will be learning about the Nativity </a:t>
            </a:r>
            <a:r>
              <a:rPr lang="en-GB" sz="1000" dirty="0" smtClean="0">
                <a:latin typeface="SassoonCRInfant" panose="00000400000000000000" pitchFamily="2" charset="0"/>
              </a:rPr>
              <a:t>story. </a:t>
            </a:r>
            <a:r>
              <a:rPr lang="en-GB" sz="1000" dirty="0" smtClean="0">
                <a:latin typeface="SassoonCRInfant" panose="02010503020300020003" pitchFamily="2" charset="0"/>
              </a:rPr>
              <a:t>We </a:t>
            </a:r>
            <a:r>
              <a:rPr lang="en-GB" sz="1000" dirty="0">
                <a:latin typeface="SassoonCRInfant" panose="02010503020300020003" pitchFamily="2" charset="0"/>
              </a:rPr>
              <a:t>will be learning about impact </a:t>
            </a:r>
            <a:r>
              <a:rPr lang="en-GB" sz="1000" dirty="0" smtClean="0">
                <a:latin typeface="SassoonCRInfant" panose="02010503020300020003" pitchFamily="2" charset="0"/>
              </a:rPr>
              <a:t>of the birth of Jesus and </a:t>
            </a:r>
            <a:r>
              <a:rPr lang="en-GB" sz="1000" dirty="0" smtClean="0">
                <a:latin typeface="SassoonCRInfant" panose="00000400000000000000" pitchFamily="2" charset="0"/>
              </a:rPr>
              <a:t>why </a:t>
            </a:r>
            <a:r>
              <a:rPr lang="en-GB" sz="1000" dirty="0">
                <a:latin typeface="SassoonCRInfant" panose="00000400000000000000" pitchFamily="2" charset="0"/>
              </a:rPr>
              <a:t>Christians celebrate </a:t>
            </a:r>
            <a:r>
              <a:rPr lang="en-GB" sz="1000" dirty="0" smtClean="0">
                <a:latin typeface="SassoonCRInfant" panose="00000400000000000000" pitchFamily="2" charset="0"/>
              </a:rPr>
              <a:t>at this time of year. </a:t>
            </a:r>
            <a:r>
              <a:rPr lang="en-GB" sz="1000" dirty="0" smtClean="0">
                <a:latin typeface="SassoonCRInfant" panose="02010503020300020003" pitchFamily="2" charset="0"/>
              </a:rPr>
              <a:t>We </a:t>
            </a:r>
            <a:r>
              <a:rPr lang="en-GB" sz="1000" dirty="0">
                <a:latin typeface="SassoonCRInfant" panose="02010503020300020003" pitchFamily="2" charset="0"/>
              </a:rPr>
              <a:t>will be making connections between thankfulness in relation to the Christmas </a:t>
            </a:r>
            <a:r>
              <a:rPr lang="en-GB" sz="1000" dirty="0" smtClean="0">
                <a:latin typeface="SassoonCRInfant" panose="02010503020300020003" pitchFamily="2" charset="0"/>
              </a:rPr>
              <a:t>story. </a:t>
            </a:r>
            <a:r>
              <a:rPr lang="en-GB" sz="1000" dirty="0" smtClean="0">
                <a:latin typeface="SassoonCRInfant" panose="00000400000000000000" pitchFamily="2" charset="0"/>
              </a:rPr>
              <a:t>On </a:t>
            </a:r>
            <a:r>
              <a:rPr lang="en-GB" sz="1000" dirty="0">
                <a:latin typeface="SassoonCRInfant" panose="00000400000000000000" pitchFamily="2" charset="0"/>
              </a:rPr>
              <a:t>Monday 16</a:t>
            </a:r>
            <a:r>
              <a:rPr lang="en-GB" sz="1000" baseline="30000" dirty="0">
                <a:latin typeface="SassoonCRInfant" panose="00000400000000000000" pitchFamily="2" charset="0"/>
              </a:rPr>
              <a:t>th</a:t>
            </a:r>
            <a:r>
              <a:rPr lang="en-GB" sz="1000" dirty="0">
                <a:latin typeface="SassoonCRInfant" panose="00000400000000000000" pitchFamily="2" charset="0"/>
              </a:rPr>
              <a:t> December, we will also have a trip to St Nicholas’ Church to find out how churches celebrate Advent.</a:t>
            </a:r>
            <a:endParaRPr lang="en-GB" sz="1050" dirty="0">
              <a:latin typeface="SassoonCRInfant" panose="00000400000000000000" pitchFamily="2" charset="0"/>
            </a:endParaRPr>
          </a:p>
          <a:p>
            <a:pPr fontAlgn="ctr"/>
            <a:endParaRPr lang="en-GB" sz="1000" dirty="0">
              <a:latin typeface="SassoonCRInfant" panose="02010503020300020003" pitchFamily="2" charset="0"/>
            </a:endParaRPr>
          </a:p>
          <a:p>
            <a:r>
              <a:rPr lang="en-GB" sz="1000" dirty="0">
                <a:latin typeface="SassoonCRInfant" panose="02010503020300020003" pitchFamily="2" charset="0"/>
              </a:rPr>
              <a:t>Key vocabulary</a:t>
            </a:r>
            <a:r>
              <a:rPr lang="en-GB" sz="1000" dirty="0" smtClean="0">
                <a:latin typeface="SassoonCRInfant" panose="02010503020300020003" pitchFamily="2" charset="0"/>
              </a:rPr>
              <a:t>: Jesus, Christmas, Nativity,  </a:t>
            </a:r>
            <a:r>
              <a:rPr lang="en-GB" sz="1000" dirty="0">
                <a:latin typeface="SassoonCRInfant" panose="02010503020300020003" pitchFamily="2" charset="0"/>
              </a:rPr>
              <a:t>incarnation, </a:t>
            </a:r>
            <a:r>
              <a:rPr lang="en-GB" sz="1000" dirty="0" smtClean="0">
                <a:latin typeface="SassoonCRInfant" panose="02010503020300020003" pitchFamily="2" charset="0"/>
              </a:rPr>
              <a:t>Gospel </a:t>
            </a:r>
            <a:endParaRPr lang="en-GB" sz="1000" dirty="0">
              <a:latin typeface="SassoonCRInfant" panose="00000400000000000000" pitchFamily="2" charset="0"/>
            </a:endParaRPr>
          </a:p>
          <a:p>
            <a:endParaRPr lang="en-GB" sz="1000" dirty="0" smtClean="0">
              <a:latin typeface="SassoonCRInfant" panose="02010503020300020003" pitchFamily="2" charset="0"/>
            </a:endParaRPr>
          </a:p>
        </p:txBody>
      </p:sp>
      <p:sp>
        <p:nvSpPr>
          <p:cNvPr id="18" name="TextBox 17"/>
          <p:cNvSpPr txBox="1"/>
          <p:nvPr/>
        </p:nvSpPr>
        <p:spPr>
          <a:xfrm>
            <a:off x="4203409" y="4084837"/>
            <a:ext cx="3849151"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solidFill>
                  <a:schemeClr val="tx1"/>
                </a:solidFill>
                <a:latin typeface="SassoonCRInfant" panose="02010503020300020003" pitchFamily="2" charset="0"/>
              </a:rPr>
              <a:t>In Art, we will be </a:t>
            </a:r>
            <a:r>
              <a:rPr lang="en-GB" sz="1000" dirty="0">
                <a:latin typeface="SassoonCRInfant" panose="00000400000000000000" pitchFamily="2" charset="0"/>
              </a:rPr>
              <a:t>focusing on lines and using different pencils and medias to create different techniques. We will use our pencil skills to draw animals using effects to create ‘fur’ and ‘skin’ appearance. </a:t>
            </a:r>
            <a:endParaRPr lang="en-GB" sz="1000" dirty="0">
              <a:latin typeface="SassoonCRInfant" panose="02010503020300020003" pitchFamily="2" charset="0"/>
            </a:endParaRPr>
          </a:p>
          <a:p>
            <a:endParaRPr lang="en-GB" sz="1000" dirty="0" smtClean="0">
              <a:latin typeface="SassoonCRInfant" panose="02010503020300020003" pitchFamily="2" charset="0"/>
            </a:endParaRPr>
          </a:p>
          <a:p>
            <a:r>
              <a:rPr lang="en-GB" sz="1000" dirty="0" smtClean="0">
                <a:latin typeface="SassoonCRInfant" panose="02010503020300020003" pitchFamily="2" charset="0"/>
              </a:rPr>
              <a:t>Our artist of the term </a:t>
            </a:r>
            <a:r>
              <a:rPr lang="en-GB" sz="1000" dirty="0">
                <a:latin typeface="SassoonCRInfant" panose="02010503020300020003" pitchFamily="2" charset="0"/>
              </a:rPr>
              <a:t>is Andy Warhol </a:t>
            </a:r>
            <a:endParaRPr lang="en-GB" sz="1000" dirty="0" smtClean="0">
              <a:latin typeface="SassoonCRInfant" panose="02010503020300020003" pitchFamily="2" charset="0"/>
            </a:endParaRPr>
          </a:p>
          <a:p>
            <a:endParaRPr lang="en-GB" sz="1000" dirty="0">
              <a:latin typeface="SassoonCRInfant" panose="02010503020300020003" pitchFamily="2" charset="0"/>
            </a:endParaRPr>
          </a:p>
          <a:p>
            <a:r>
              <a:rPr lang="en-GB" sz="1000" dirty="0" smtClean="0">
                <a:latin typeface="SassoonCRInfant" panose="02010503020300020003" pitchFamily="2" charset="0"/>
              </a:rPr>
              <a:t>Key vocabulary: line, observation, mark making</a:t>
            </a:r>
            <a:r>
              <a:rPr lang="en-GB" sz="1000" dirty="0">
                <a:latin typeface="SassoonCRInfant" panose="02010503020300020003" pitchFamily="2" charset="0"/>
              </a:rPr>
              <a:t>, shadow, </a:t>
            </a:r>
            <a:r>
              <a:rPr lang="en-GB" sz="1000" dirty="0" smtClean="0">
                <a:latin typeface="SassoonCRInfant" panose="02010503020300020003" pitchFamily="2" charset="0"/>
              </a:rPr>
              <a:t>cross-hatch</a:t>
            </a:r>
            <a:endParaRPr lang="en-GB" sz="1000" dirty="0">
              <a:latin typeface="SassoonCRInfant" panose="02010503020300020003" pitchFamily="2" charset="0"/>
            </a:endParaRPr>
          </a:p>
        </p:txBody>
      </p:sp>
      <p:sp>
        <p:nvSpPr>
          <p:cNvPr id="19" name="TextBox 18"/>
          <p:cNvSpPr txBox="1"/>
          <p:nvPr/>
        </p:nvSpPr>
        <p:spPr>
          <a:xfrm>
            <a:off x="8122789" y="299223"/>
            <a:ext cx="3854401"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smtClean="0">
                <a:latin typeface="SassoonCRInfant" panose="02010503020300020003" pitchFamily="2" charset="0"/>
              </a:rPr>
              <a:t>In History, our focus is ‘How did we learn to fly?’ The children will be introduced to historical significance and will be learning about significant people and events in history all related to flight. The children will learn about the significance of the Wright Brothers and Neil Armstrong. </a:t>
            </a:r>
          </a:p>
          <a:p>
            <a:endParaRPr lang="en-GB" sz="1000" dirty="0">
              <a:latin typeface="SassoonCRInfant" panose="02010503020300020003" pitchFamily="2" charset="0"/>
            </a:endParaRPr>
          </a:p>
          <a:p>
            <a:r>
              <a:rPr lang="en-GB" sz="1000" dirty="0" smtClean="0">
                <a:latin typeface="SassoonCRInfant" panose="02010503020300020003" pitchFamily="2" charset="0"/>
              </a:rPr>
              <a:t>Key vocabulary:</a:t>
            </a:r>
            <a:r>
              <a:rPr lang="en-GB" sz="1000" dirty="0">
                <a:latin typeface="SassoonCRInfant" panose="02010503020300020003" pitchFamily="2" charset="0"/>
              </a:rPr>
              <a:t> past, </a:t>
            </a:r>
            <a:r>
              <a:rPr lang="en-GB" sz="1000" dirty="0" smtClean="0">
                <a:latin typeface="SassoonCRInfant" panose="02010503020300020003" pitchFamily="2" charset="0"/>
              </a:rPr>
              <a:t>generation, chronology</a:t>
            </a:r>
            <a:r>
              <a:rPr lang="en-GB" sz="1000" dirty="0">
                <a:latin typeface="SassoonCRInfant" panose="02010503020300020003" pitchFamily="2" charset="0"/>
              </a:rPr>
              <a:t>, century, significant, timeline, moonwalk</a:t>
            </a:r>
            <a:endParaRPr lang="en-GB" sz="1000" dirty="0" smtClean="0">
              <a:latin typeface="SassoonCRInfant" panose="02010503020300020003" pitchFamily="2" charset="0"/>
            </a:endParaRPr>
          </a:p>
        </p:txBody>
      </p:sp>
      <p:sp>
        <p:nvSpPr>
          <p:cNvPr id="20" name="TextBox 19"/>
          <p:cNvSpPr txBox="1"/>
          <p:nvPr/>
        </p:nvSpPr>
        <p:spPr>
          <a:xfrm>
            <a:off x="8122787" y="1739558"/>
            <a:ext cx="3854401"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smtClean="0">
                <a:latin typeface="SassoonCRInfant" panose="02010503020300020003" pitchFamily="2" charset="0"/>
              </a:rPr>
              <a:t>In Computing, we will be learning about computer systems and networks. We will be improving our mouse skills and learning how to login and navigate around a computer. </a:t>
            </a:r>
          </a:p>
          <a:p>
            <a:endParaRPr lang="en-GB" sz="1000" dirty="0" smtClean="0">
              <a:latin typeface="SassoonCRInfant" panose="02010503020300020003" pitchFamily="2" charset="0"/>
            </a:endParaRPr>
          </a:p>
          <a:p>
            <a:r>
              <a:rPr lang="en-GB" sz="1000" dirty="0" smtClean="0">
                <a:latin typeface="SassoonCRInfant" panose="02010503020300020003" pitchFamily="2" charset="0"/>
              </a:rPr>
              <a:t>Key vocabulary: account, password, username, duplicate </a:t>
            </a:r>
            <a:endParaRPr lang="en-GB" sz="1000" dirty="0">
              <a:latin typeface="SassoonCRInfant" panose="02010503020300020003" pitchFamily="2" charset="0"/>
            </a:endParaRPr>
          </a:p>
        </p:txBody>
      </p:sp>
      <p:sp>
        <p:nvSpPr>
          <p:cNvPr id="21" name="TextBox 20"/>
          <p:cNvSpPr txBox="1"/>
          <p:nvPr/>
        </p:nvSpPr>
        <p:spPr>
          <a:xfrm>
            <a:off x="8122787" y="3983658"/>
            <a:ext cx="3924554"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smtClean="0">
                <a:latin typeface="SassoonCRInfant" panose="02010503020300020003" pitchFamily="2" charset="0"/>
              </a:rPr>
              <a:t>In Music, we will</a:t>
            </a:r>
            <a:r>
              <a:rPr lang="en-GB" sz="1000" dirty="0">
                <a:latin typeface="SassoonCRInfant" panose="00000400000000000000" pitchFamily="2" charset="0"/>
              </a:rPr>
              <a:t> </a:t>
            </a:r>
            <a:r>
              <a:rPr lang="en-GB" sz="1000" dirty="0" smtClean="0">
                <a:latin typeface="SassoonCRInfant" panose="00000400000000000000" pitchFamily="2" charset="0"/>
              </a:rPr>
              <a:t>continue </a:t>
            </a:r>
            <a:r>
              <a:rPr lang="en-GB" sz="1000" dirty="0">
                <a:latin typeface="SassoonCRInfant" panose="00000400000000000000" pitchFamily="2" charset="0"/>
              </a:rPr>
              <a:t>to learn music skills such as </a:t>
            </a:r>
            <a:r>
              <a:rPr lang="en-GB" sz="1000" dirty="0" smtClean="0">
                <a:latin typeface="SassoonCRInfant" panose="00000400000000000000" pitchFamily="2" charset="0"/>
              </a:rPr>
              <a:t>dynamics, finding </a:t>
            </a:r>
            <a:r>
              <a:rPr lang="en-GB" sz="1000" dirty="0">
                <a:latin typeface="SassoonCRInfant" panose="00000400000000000000" pitchFamily="2" charset="0"/>
              </a:rPr>
              <a:t>the pulse, rhythm and melody through listening to music and singing songs</a:t>
            </a:r>
            <a:r>
              <a:rPr lang="en-GB" sz="1000" dirty="0" smtClean="0">
                <a:latin typeface="SassoonCRInfant" panose="00000400000000000000" pitchFamily="2" charset="0"/>
              </a:rPr>
              <a:t>.</a:t>
            </a:r>
            <a:r>
              <a:rPr lang="en-GB" sz="1000" dirty="0">
                <a:latin typeface="SassoonCRInfant" panose="02010503020300020003" pitchFamily="2" charset="0"/>
              </a:rPr>
              <a:t> </a:t>
            </a:r>
            <a:r>
              <a:rPr lang="en-GB" sz="1000" dirty="0" smtClean="0">
                <a:latin typeface="SassoonCRInfant" panose="02010503020300020003" pitchFamily="2" charset="0"/>
              </a:rPr>
              <a:t>We will be thinking about how music can be used to represent an environment and use body sounds, voices and instruments to create a seaside soundscape. </a:t>
            </a:r>
            <a:endParaRPr lang="en-GB" sz="1000" dirty="0">
              <a:latin typeface="SassoonCRInfant" panose="02010503020300020003" pitchFamily="2" charset="0"/>
            </a:endParaRPr>
          </a:p>
          <a:p>
            <a:endParaRPr lang="en-GB" sz="1000" dirty="0" smtClean="0">
              <a:latin typeface="SassoonCRInfant" panose="02010503020300020003" pitchFamily="2" charset="0"/>
            </a:endParaRPr>
          </a:p>
          <a:p>
            <a:r>
              <a:rPr lang="en-GB" sz="1000" dirty="0" smtClean="0">
                <a:latin typeface="SassoonCRInfant" panose="02010503020300020003" pitchFamily="2" charset="0"/>
              </a:rPr>
              <a:t>Key vocabulary: seaside, dynamics, instruments, soundscape, symbol, volume </a:t>
            </a:r>
            <a:endParaRPr lang="en-GB" sz="1000" dirty="0">
              <a:latin typeface="SassoonCRInfant" panose="02010503020300020003" pitchFamily="2" charset="0"/>
            </a:endParaRPr>
          </a:p>
        </p:txBody>
      </p:sp>
      <p:sp>
        <p:nvSpPr>
          <p:cNvPr id="22" name="TextBox 21"/>
          <p:cNvSpPr txBox="1"/>
          <p:nvPr/>
        </p:nvSpPr>
        <p:spPr>
          <a:xfrm>
            <a:off x="4193623" y="2522216"/>
            <a:ext cx="384915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PE this half term, we will be working on our dance skills. This will build on previous learning from EYFS </a:t>
            </a:r>
            <a:r>
              <a:rPr lang="en-GB" sz="1000" dirty="0" smtClean="0">
                <a:latin typeface="SassoonCRInfant" panose="00000400000000000000" pitchFamily="2" charset="0"/>
              </a:rPr>
              <a:t> and the children will be able to follow </a:t>
            </a:r>
            <a:r>
              <a:rPr lang="en-GB" sz="1000" dirty="0">
                <a:latin typeface="SassoonCRInfant" panose="00000400000000000000" pitchFamily="2" charset="0"/>
              </a:rPr>
              <a:t>simple </a:t>
            </a:r>
            <a:r>
              <a:rPr lang="en-GB" sz="1000" dirty="0" smtClean="0">
                <a:latin typeface="SassoonCRInfant" panose="00000400000000000000" pitchFamily="2" charset="0"/>
              </a:rPr>
              <a:t>instructions as well as moving </a:t>
            </a:r>
            <a:r>
              <a:rPr lang="en-GB" sz="1000" dirty="0">
                <a:latin typeface="SassoonCRInfant" panose="00000400000000000000" pitchFamily="2" charset="0"/>
              </a:rPr>
              <a:t>using simple rhythms and actions. </a:t>
            </a:r>
            <a:r>
              <a:rPr lang="en-GB" sz="1000" dirty="0" smtClean="0">
                <a:latin typeface="SassoonCRInfant" panose="00000400000000000000" pitchFamily="2" charset="0"/>
              </a:rPr>
              <a:t>Children will be able to copy </a:t>
            </a:r>
            <a:r>
              <a:rPr lang="en-GB" sz="1000" dirty="0">
                <a:latin typeface="SassoonCRInfant" panose="00000400000000000000" pitchFamily="2" charset="0"/>
              </a:rPr>
              <a:t>and repeated simple </a:t>
            </a:r>
            <a:r>
              <a:rPr lang="en-GB" sz="1000" dirty="0" smtClean="0">
                <a:latin typeface="SassoonCRInfant" panose="00000400000000000000" pitchFamily="2" charset="0"/>
              </a:rPr>
              <a:t>actions, as </a:t>
            </a:r>
            <a:r>
              <a:rPr lang="en-GB" sz="1000" dirty="0">
                <a:latin typeface="SassoonCRInfant" panose="00000400000000000000" pitchFamily="2" charset="0"/>
              </a:rPr>
              <a:t>well as performing simple dance </a:t>
            </a:r>
            <a:r>
              <a:rPr lang="en-GB" sz="1000" dirty="0" smtClean="0">
                <a:latin typeface="SassoonCRInfant" panose="00000400000000000000" pitchFamily="2" charset="0"/>
              </a:rPr>
              <a:t>moves.  We will continue to improve our long distance running techniques by completing the Daily Mile.</a:t>
            </a:r>
          </a:p>
          <a:p>
            <a:endParaRPr lang="en-GB" sz="1000" dirty="0">
              <a:latin typeface="SassoonCRInfant" panose="00000400000000000000" pitchFamily="2" charset="0"/>
            </a:endParaRPr>
          </a:p>
          <a:p>
            <a:r>
              <a:rPr lang="en-GB" sz="1000" dirty="0">
                <a:latin typeface="SassoonCRInfant" panose="00000400000000000000" pitchFamily="2" charset="0"/>
              </a:rPr>
              <a:t>Key vocabulary: </a:t>
            </a:r>
            <a:r>
              <a:rPr lang="en-GB" sz="1000" dirty="0" smtClean="0">
                <a:latin typeface="SassoonCRInfant" panose="00000400000000000000" pitchFamily="2" charset="0"/>
              </a:rPr>
              <a:t>stretch, swing, mood, feeling, static </a:t>
            </a:r>
            <a:endParaRPr lang="en-GB" sz="1000" dirty="0">
              <a:latin typeface="SassoonCRInfant" panose="02010503020300020003" pitchFamily="2" charset="0"/>
            </a:endParaRPr>
          </a:p>
          <a:p>
            <a:r>
              <a:rPr lang="en-GB" sz="1000" dirty="0">
                <a:solidFill>
                  <a:schemeClr val="tx1"/>
                </a:solidFill>
                <a:latin typeface="SassoonCRInfant" panose="02010503020300020003" pitchFamily="2" charset="0"/>
              </a:rPr>
              <a:t>PE day: </a:t>
            </a:r>
            <a:r>
              <a:rPr lang="en-GB" sz="1000" dirty="0" smtClean="0">
                <a:solidFill>
                  <a:schemeClr val="tx1"/>
                </a:solidFill>
                <a:latin typeface="SassoonCRInfant" panose="02010503020300020003" pitchFamily="2" charset="0"/>
              </a:rPr>
              <a:t>Friday</a:t>
            </a:r>
            <a:endParaRPr lang="en-GB" sz="1000" dirty="0">
              <a:solidFill>
                <a:schemeClr val="tx1"/>
              </a:solidFill>
              <a:latin typeface="SassoonCRInfant" panose="02010503020300020003" pitchFamily="2" charset="0"/>
            </a:endParaRPr>
          </a:p>
        </p:txBody>
      </p:sp>
      <p:sp>
        <p:nvSpPr>
          <p:cNvPr id="24" name="TextBox 23"/>
          <p:cNvSpPr txBox="1"/>
          <p:nvPr/>
        </p:nvSpPr>
        <p:spPr>
          <a:xfrm>
            <a:off x="8122787" y="2727940"/>
            <a:ext cx="3857030"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2010503020300020003" pitchFamily="2" charset="0"/>
              </a:rPr>
              <a:t>In PSHE, we will be learning about health and wellbeing. </a:t>
            </a:r>
            <a:r>
              <a:rPr lang="en-GB" sz="1000" dirty="0" smtClean="0">
                <a:latin typeface="SassoonCRInfant" panose="02010503020300020003" pitchFamily="2" charset="0"/>
              </a:rPr>
              <a:t>Children will be able to demonstrate strategies </a:t>
            </a:r>
            <a:r>
              <a:rPr lang="en-GB" sz="1000" dirty="0">
                <a:latin typeface="SassoonCRInfant" panose="02010503020300020003" pitchFamily="2" charset="0"/>
              </a:rPr>
              <a:t>to manage </a:t>
            </a:r>
            <a:r>
              <a:rPr lang="en-GB" sz="1000" dirty="0" smtClean="0">
                <a:latin typeface="SassoonCRInfant" panose="02010503020300020003" pitchFamily="2" charset="0"/>
              </a:rPr>
              <a:t>feelings and talk about </a:t>
            </a:r>
            <a:r>
              <a:rPr lang="en-GB" sz="1000" dirty="0">
                <a:latin typeface="SassoonCRInfant" panose="02010503020300020003" pitchFamily="2" charset="0"/>
              </a:rPr>
              <a:t>the impact of sleep and relaxation on </a:t>
            </a:r>
            <a:r>
              <a:rPr lang="en-GB" sz="1000" dirty="0" smtClean="0">
                <a:latin typeface="SassoonCRInfant" panose="02010503020300020003" pitchFamily="2" charset="0"/>
              </a:rPr>
              <a:t>wellbeing. We will also learn </a:t>
            </a:r>
            <a:r>
              <a:rPr lang="en-GB" sz="1000" dirty="0">
                <a:latin typeface="SassoonCRInfant" panose="02010503020300020003" pitchFamily="2" charset="0"/>
              </a:rPr>
              <a:t>the importance of hand washing and sun protection, dealing with allergic reactions and people in the community who keep us healthy. </a:t>
            </a:r>
          </a:p>
          <a:p>
            <a:endParaRPr lang="en-GB" sz="1000" dirty="0" smtClean="0">
              <a:latin typeface="SassoonCRInfant" panose="02010503020300020003" pitchFamily="2" charset="0"/>
            </a:endParaRPr>
          </a:p>
          <a:p>
            <a:r>
              <a:rPr lang="en-GB" sz="1000" dirty="0" smtClean="0">
                <a:latin typeface="SassoonCRInfant" panose="02010503020300020003" pitchFamily="2" charset="0"/>
              </a:rPr>
              <a:t>Key vocabulary:</a:t>
            </a:r>
            <a:r>
              <a:rPr lang="en-GB" sz="1000" dirty="0">
                <a:latin typeface="SassoonCRInfant" panose="02010503020300020003" pitchFamily="2" charset="0"/>
              </a:rPr>
              <a:t> </a:t>
            </a:r>
            <a:r>
              <a:rPr lang="en-GB" sz="1000" dirty="0" smtClean="0">
                <a:latin typeface="SassoonCRInfant" panose="02010503020300020003" pitchFamily="2" charset="0"/>
              </a:rPr>
              <a:t>ill, germs, qualities, relax, allergy </a:t>
            </a:r>
          </a:p>
        </p:txBody>
      </p:sp>
      <p:sp>
        <p:nvSpPr>
          <p:cNvPr id="4" name="TextBox 3"/>
          <p:cNvSpPr txBox="1"/>
          <p:nvPr/>
        </p:nvSpPr>
        <p:spPr>
          <a:xfrm>
            <a:off x="4352072" y="1996524"/>
            <a:ext cx="3610688" cy="507831"/>
          </a:xfrm>
          <a:prstGeom prst="rect">
            <a:avLst/>
          </a:prstGeom>
          <a:noFill/>
        </p:spPr>
        <p:txBody>
          <a:bodyPr wrap="square" rtlCol="0">
            <a:spAutoFit/>
          </a:bodyPr>
          <a:lstStyle/>
          <a:p>
            <a:pPr algn="ctr"/>
            <a:r>
              <a:rPr lang="en-GB" sz="1000" b="1" dirty="0">
                <a:solidFill>
                  <a:srgbClr val="0070C0"/>
                </a:solidFill>
                <a:latin typeface="SassoonCRInfant" panose="02010503020300020003" pitchFamily="2" charset="0"/>
              </a:rPr>
              <a:t>Be courageous; be strong.</a:t>
            </a:r>
            <a:r>
              <a:rPr lang="en-GB" sz="1000" b="1" baseline="30000" dirty="0">
                <a:solidFill>
                  <a:srgbClr val="0070C0"/>
                </a:solidFill>
                <a:latin typeface="SassoonCRInfant" panose="02010503020300020003" pitchFamily="2" charset="0"/>
              </a:rPr>
              <a:t> </a:t>
            </a:r>
            <a:br>
              <a:rPr lang="en-GB" sz="1000" b="1" baseline="30000" dirty="0">
                <a:solidFill>
                  <a:srgbClr val="0070C0"/>
                </a:solidFill>
                <a:latin typeface="SassoonCRInfant" panose="02010503020300020003" pitchFamily="2" charset="0"/>
              </a:rPr>
            </a:br>
            <a:r>
              <a:rPr lang="en-GB" sz="1000" b="1" dirty="0">
                <a:solidFill>
                  <a:srgbClr val="0070C0"/>
                </a:solidFill>
                <a:latin typeface="SassoonCRInfant" panose="02010503020300020003" pitchFamily="2" charset="0"/>
              </a:rPr>
              <a:t>Do everything in love. </a:t>
            </a:r>
            <a:br>
              <a:rPr lang="en-GB" sz="1000" b="1" dirty="0">
                <a:solidFill>
                  <a:srgbClr val="0070C0"/>
                </a:solidFill>
                <a:latin typeface="SassoonCRInfant" panose="02010503020300020003" pitchFamily="2" charset="0"/>
              </a:rPr>
            </a:br>
            <a:r>
              <a:rPr lang="en-GB" sz="700" dirty="0">
                <a:solidFill>
                  <a:srgbClr val="0070C0"/>
                </a:solidFill>
                <a:latin typeface="SassoonCRInfant" panose="02010503020300020003" pitchFamily="2" charset="0"/>
              </a:rPr>
              <a:t>1 Corinthians </a:t>
            </a:r>
            <a:r>
              <a:rPr lang="en-GB" sz="700" dirty="0" smtClean="0">
                <a:solidFill>
                  <a:srgbClr val="0070C0"/>
                </a:solidFill>
                <a:latin typeface="SassoonCRInfant" panose="02010503020300020003" pitchFamily="2" charset="0"/>
              </a:rPr>
              <a:t>16:13-14</a:t>
            </a:r>
            <a:endParaRPr lang="en-GB" sz="700" dirty="0">
              <a:solidFill>
                <a:srgbClr val="0070C0"/>
              </a:solidFill>
              <a:latin typeface="SassoonCRInfant" panose="02010503020300020003" pitchFamily="2" charset="0"/>
            </a:endParaRPr>
          </a:p>
        </p:txBody>
      </p:sp>
      <p:sp>
        <p:nvSpPr>
          <p:cNvPr id="25" name="TextBox 24"/>
          <p:cNvSpPr txBox="1"/>
          <p:nvPr/>
        </p:nvSpPr>
        <p:spPr>
          <a:xfrm>
            <a:off x="139606" y="277185"/>
            <a:ext cx="3920609" cy="116955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smtClean="0">
                <a:latin typeface="SassoonCRInfant" panose="02010503020300020003" pitchFamily="2" charset="0"/>
              </a:rPr>
              <a:t>We are reading:</a:t>
            </a:r>
          </a:p>
          <a:p>
            <a:endParaRPr lang="en-GB" sz="1000" dirty="0" smtClean="0">
              <a:latin typeface="SassoonCRInfant" panose="02010503020300020003" pitchFamily="2" charset="0"/>
            </a:endParaRPr>
          </a:p>
          <a:p>
            <a:endParaRPr lang="en-GB" sz="1000" dirty="0">
              <a:latin typeface="SassoonCRInfant" panose="02010503020300020003" pitchFamily="2" charset="0"/>
            </a:endParaRPr>
          </a:p>
          <a:p>
            <a:r>
              <a:rPr lang="en-GB" sz="1000" dirty="0" smtClean="0">
                <a:latin typeface="SassoonCRInfant" panose="02010503020300020003" pitchFamily="2" charset="0"/>
              </a:rPr>
              <a:t>A fact file on Neil Armstrong </a:t>
            </a:r>
            <a:endParaRPr lang="en-GB" sz="1000" dirty="0">
              <a:latin typeface="SassoonCRInfant" panose="02010503020300020003" pitchFamily="2" charset="0"/>
            </a:endParaRPr>
          </a:p>
          <a:p>
            <a:r>
              <a:rPr lang="en-GB" sz="1000" dirty="0" smtClean="0">
                <a:latin typeface="SassoonCRInfant" panose="02010503020300020003" pitchFamily="2" charset="0"/>
              </a:rPr>
              <a:t>The Darkest Dark by Chris Hadfield</a:t>
            </a:r>
          </a:p>
          <a:p>
            <a:endParaRPr lang="en-GB" sz="1000" dirty="0">
              <a:latin typeface="SassoonCRInfant" panose="02010503020300020003" pitchFamily="2" charset="0"/>
            </a:endParaRPr>
          </a:p>
          <a:p>
            <a:endParaRPr lang="en-GB" sz="1000" dirty="0">
              <a:latin typeface="SassoonCRInfant" panose="02010503020300020003" pitchFamily="2" charset="0"/>
            </a:endParaRPr>
          </a:p>
        </p:txBody>
      </p:sp>
      <p:pic>
        <p:nvPicPr>
          <p:cNvPr id="26" name="Picture 25" descr="The Darkest Dark: Amazon.co.uk: Hadfield, Chris, Fan Brothers, The:  9781509824083: Boo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689" y="383486"/>
            <a:ext cx="996662" cy="963228"/>
          </a:xfrm>
          <a:prstGeom prst="rect">
            <a:avLst/>
          </a:prstGeom>
          <a:noFill/>
          <a:ln>
            <a:noFill/>
          </a:ln>
        </p:spPr>
      </p:pic>
    </p:spTree>
    <p:extLst>
      <p:ext uri="{BB962C8B-B14F-4D97-AF65-F5344CB8AC3E}">
        <p14:creationId xmlns:p14="http://schemas.microsoft.com/office/powerpoint/2010/main" val="124241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85</TotalTime>
  <Words>848</Words>
  <Application>Microsoft Office PowerPoint</Application>
  <PresentationFormat>Widescreen</PresentationFormat>
  <Paragraphs>64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Garamond</vt:lpstr>
      <vt:lpstr>SassoonCRInfant</vt:lpstr>
      <vt:lpstr>Organic</vt:lpstr>
      <vt:lpstr>PowerPoint Presentation</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 Kate</dc:creator>
  <cp:lastModifiedBy>Coates, Suzie</cp:lastModifiedBy>
  <cp:revision>17</cp:revision>
  <dcterms:created xsi:type="dcterms:W3CDTF">2023-04-19T09:52:17Z</dcterms:created>
  <dcterms:modified xsi:type="dcterms:W3CDTF">2024-10-14T11:40:29Z</dcterms:modified>
</cp:coreProperties>
</file>