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9" r:id="rId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60"/>
  </p:normalViewPr>
  <p:slideViewPr>
    <p:cSldViewPr snapToGrid="0">
      <p:cViewPr varScale="1">
        <p:scale>
          <a:sx n="89" d="100"/>
          <a:sy n="89"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03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5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61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04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70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46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79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1686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05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007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9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9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4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7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0387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8147" y="92227"/>
            <a:ext cx="3790680" cy="98411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40160" y="148413"/>
            <a:ext cx="3920609"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We are reading:</a:t>
            </a:r>
          </a:p>
          <a:p>
            <a:pPr lvl="0" defTabSz="914400" eaLnBrk="0" fontAlgn="base" hangingPunct="0">
              <a:spcBef>
                <a:spcPct val="0"/>
              </a:spcBef>
              <a:spcAft>
                <a:spcPct val="0"/>
              </a:spcAft>
            </a:pPr>
            <a:endParaRPr lang="en-US" sz="1000" dirty="0">
              <a:latin typeface="SassoonCRInfant" panose="00000400000000000000" pitchFamily="2" charset="0"/>
            </a:endParaRPr>
          </a:p>
          <a:p>
            <a:pPr lvl="0" defTabSz="914400" eaLnBrk="0" fontAlgn="base" hangingPunct="0">
              <a:spcBef>
                <a:spcPct val="0"/>
              </a:spcBef>
              <a:spcAft>
                <a:spcPct val="0"/>
              </a:spcAft>
            </a:pPr>
            <a:r>
              <a:rPr lang="en-GB" sz="1000" dirty="0">
                <a:latin typeface="SassoonCRInfant" panose="00000400000000000000" pitchFamily="2" charset="0"/>
              </a:rPr>
              <a:t>Look Up! by Nathan Bryon </a:t>
            </a:r>
          </a:p>
          <a:p>
            <a:pPr lvl="0" defTabSz="914400" eaLnBrk="0" fontAlgn="base" hangingPunct="0">
              <a:spcBef>
                <a:spcPct val="0"/>
              </a:spcBef>
              <a:spcAft>
                <a:spcPct val="0"/>
              </a:spcAft>
            </a:pPr>
            <a:r>
              <a:rPr lang="en-GB" sz="1000" dirty="0">
                <a:latin typeface="SassoonCRInfant" panose="00000400000000000000" pitchFamily="2" charset="0"/>
              </a:rPr>
              <a:t>Coming to England by </a:t>
            </a:r>
            <a:r>
              <a:rPr lang="en-GB" sz="1000" dirty="0" err="1">
                <a:latin typeface="SassoonCRInfant" panose="00000400000000000000" pitchFamily="2" charset="0"/>
              </a:rPr>
              <a:t>Floella</a:t>
            </a:r>
            <a:r>
              <a:rPr lang="en-GB" sz="1000" dirty="0">
                <a:latin typeface="SassoonCRInfant" panose="00000400000000000000" pitchFamily="2" charset="0"/>
              </a:rPr>
              <a:t> Benjamin</a:t>
            </a:r>
          </a:p>
        </p:txBody>
      </p:sp>
      <p:sp>
        <p:nvSpPr>
          <p:cNvPr id="6" name="TextBox 5"/>
          <p:cNvSpPr txBox="1"/>
          <p:nvPr/>
        </p:nvSpPr>
        <p:spPr>
          <a:xfrm>
            <a:off x="4352072" y="1134298"/>
            <a:ext cx="3607664" cy="553998"/>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dirty="0">
                <a:latin typeface="SassoonCRInfant" panose="00000400000000000000" pitchFamily="2" charset="0"/>
              </a:rPr>
              <a:t>Year 1</a:t>
            </a:r>
            <a:endParaRPr lang="en-GB" sz="1000" b="1" dirty="0">
              <a:solidFill>
                <a:srgbClr val="FF0000"/>
              </a:solidFill>
              <a:latin typeface="SassoonCRInfant" panose="00000400000000000000" pitchFamily="2" charset="0"/>
            </a:endParaRPr>
          </a:p>
          <a:p>
            <a:pPr algn="ctr"/>
            <a:r>
              <a:rPr lang="en-GB" sz="1000" b="1" dirty="0">
                <a:latin typeface="SassoonCRInfant" panose="00000400000000000000" pitchFamily="2" charset="0"/>
              </a:rPr>
              <a:t>Knowledge Organiser</a:t>
            </a:r>
          </a:p>
          <a:p>
            <a:pPr algn="ctr"/>
            <a:r>
              <a:rPr lang="en-US" sz="1000" b="1" dirty="0">
                <a:latin typeface="SassoonCRInfant" panose="00000400000000000000" pitchFamily="2" charset="0"/>
              </a:rPr>
              <a:t>W</a:t>
            </a:r>
            <a:r>
              <a:rPr lang="en-GB" sz="1000" b="1" dirty="0">
                <a:latin typeface="SassoonCRInfant" panose="00000400000000000000" pitchFamily="2" charset="0"/>
              </a:rPr>
              <a:t>eeks 14 - 19</a:t>
            </a:r>
          </a:p>
        </p:txBody>
      </p:sp>
      <p:sp>
        <p:nvSpPr>
          <p:cNvPr id="7" name="TextBox 6"/>
          <p:cNvSpPr txBox="1"/>
          <p:nvPr/>
        </p:nvSpPr>
        <p:spPr>
          <a:xfrm>
            <a:off x="154116" y="1045376"/>
            <a:ext cx="392455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Phonics, children will continue to learn new sounds and segment and blend them when reading, aiming to read fluently. During Get Writing, we will be focusing on key skills such as ‘hold a sentence’, capital letters and full stops. </a:t>
            </a:r>
          </a:p>
        </p:txBody>
      </p:sp>
      <p:sp>
        <p:nvSpPr>
          <p:cNvPr id="8" name="TextBox 7"/>
          <p:cNvSpPr txBox="1"/>
          <p:nvPr/>
        </p:nvSpPr>
        <p:spPr>
          <a:xfrm>
            <a:off x="151628" y="2001751"/>
            <a:ext cx="392061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Maths, we will be focusing on Place Value to 20 then moving onto Addition and Subtraction to 20. This will cover:</a:t>
            </a:r>
          </a:p>
          <a:p>
            <a:r>
              <a:rPr lang="en-GB" sz="1000" dirty="0">
                <a:latin typeface="SassoonCRInfant" panose="00000400000000000000" pitchFamily="2" charset="0"/>
              </a:rPr>
              <a:t> </a:t>
            </a:r>
          </a:p>
          <a:p>
            <a:pPr marL="171450" lvl="0" indent="-171450">
              <a:buFont typeface="Arial" panose="020B0604020202020204" pitchFamily="34" charset="0"/>
              <a:buChar char="•"/>
            </a:pPr>
            <a:r>
              <a:rPr lang="en-GB" sz="1000" dirty="0">
                <a:latin typeface="SassoonCRInfant" panose="00000400000000000000" pitchFamily="2" charset="0"/>
              </a:rPr>
              <a:t>understanding tens and ones </a:t>
            </a:r>
          </a:p>
          <a:p>
            <a:pPr marL="171450" lvl="0" indent="-171450">
              <a:buFont typeface="Arial" panose="020B0604020202020204" pitchFamily="34" charset="0"/>
              <a:buChar char="•"/>
            </a:pPr>
            <a:r>
              <a:rPr lang="en-GB" sz="1000" dirty="0">
                <a:latin typeface="SassoonCRInfant" panose="00000400000000000000" pitchFamily="2" charset="0"/>
              </a:rPr>
              <a:t>comparing and ordering numbers </a:t>
            </a:r>
          </a:p>
          <a:p>
            <a:pPr marL="171450" lvl="0" indent="-171450">
              <a:buFont typeface="Arial" panose="020B0604020202020204" pitchFamily="34" charset="0"/>
              <a:buChar char="•"/>
            </a:pPr>
            <a:r>
              <a:rPr lang="en-GB" sz="1000" dirty="0">
                <a:latin typeface="SassoonCRInfant" panose="00000400000000000000" pitchFamily="2" charset="0"/>
              </a:rPr>
              <a:t>adding by counting on </a:t>
            </a:r>
          </a:p>
          <a:p>
            <a:pPr marL="171450" lvl="0" indent="-171450">
              <a:buFont typeface="Arial" panose="020B0604020202020204" pitchFamily="34" charset="0"/>
              <a:buChar char="•"/>
            </a:pPr>
            <a:r>
              <a:rPr lang="en-GB" sz="1000" dirty="0">
                <a:latin typeface="SassoonCRInfant" panose="00000400000000000000" pitchFamily="2" charset="0"/>
              </a:rPr>
              <a:t>finding and making number bonds</a:t>
            </a:r>
          </a:p>
          <a:p>
            <a:pPr marL="171450" lvl="0" indent="-171450">
              <a:buFont typeface="Arial" panose="020B0604020202020204" pitchFamily="34" charset="0"/>
              <a:buChar char="•"/>
            </a:pPr>
            <a:r>
              <a:rPr lang="en-GB" sz="1000" dirty="0">
                <a:latin typeface="SassoonCRInfant" panose="00000400000000000000" pitchFamily="2" charset="0"/>
              </a:rPr>
              <a:t>add by making 10</a:t>
            </a:r>
          </a:p>
          <a:p>
            <a:pPr marL="171450" lvl="0" indent="-171450">
              <a:buFont typeface="Arial" panose="020B0604020202020204" pitchFamily="34" charset="0"/>
              <a:buChar char="•"/>
            </a:pPr>
            <a:r>
              <a:rPr lang="en-GB" sz="1000" dirty="0">
                <a:latin typeface="SassoonCRInfant" panose="00000400000000000000" pitchFamily="2" charset="0"/>
              </a:rPr>
              <a:t>subtraction by crossing out</a:t>
            </a:r>
          </a:p>
          <a:p>
            <a:pPr marL="171450" lvl="0" indent="-171450">
              <a:buFont typeface="Arial" panose="020B0604020202020204" pitchFamily="34" charset="0"/>
              <a:buChar char="•"/>
            </a:pPr>
            <a:r>
              <a:rPr lang="en-GB" sz="1000" dirty="0">
                <a:latin typeface="SassoonCRInfant" panose="00000400000000000000" pitchFamily="2" charset="0"/>
              </a:rPr>
              <a:t>comparing number sentences</a:t>
            </a:r>
          </a:p>
        </p:txBody>
      </p:sp>
      <p:sp>
        <p:nvSpPr>
          <p:cNvPr id="13" name="TextBox 12"/>
          <p:cNvSpPr txBox="1"/>
          <p:nvPr/>
        </p:nvSpPr>
        <p:spPr>
          <a:xfrm>
            <a:off x="127489" y="5561106"/>
            <a:ext cx="391208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Key dates this half term: </a:t>
            </a:r>
          </a:p>
          <a:p>
            <a:r>
              <a:rPr lang="en-GB" sz="1000" dirty="0">
                <a:latin typeface="SassoonCRInfant" panose="02010503020300020003" pitchFamily="2" charset="0"/>
              </a:rPr>
              <a:t>Monday 3</a:t>
            </a:r>
            <a:r>
              <a:rPr lang="en-GB" sz="1000" baseline="30000" dirty="0">
                <a:latin typeface="SassoonCRInfant" panose="02010503020300020003" pitchFamily="2" charset="0"/>
              </a:rPr>
              <a:t>rd </a:t>
            </a:r>
            <a:r>
              <a:rPr lang="en-GB" sz="1000" dirty="0">
                <a:latin typeface="SassoonCRInfant" panose="02010503020300020003" pitchFamily="2" charset="0"/>
              </a:rPr>
              <a:t> February - Forest School</a:t>
            </a:r>
            <a:endParaRPr lang="en-GB" sz="1000" dirty="0">
              <a:latin typeface="SassoonCRInfant" panose="00000400000000000000" pitchFamily="2" charset="0"/>
            </a:endParaRPr>
          </a:p>
          <a:p>
            <a:r>
              <a:rPr lang="en-GB" sz="1000" dirty="0">
                <a:latin typeface="SassoonCRInfant" panose="02010503020300020003" pitchFamily="2" charset="0"/>
              </a:rPr>
              <a:t>Friday 7</a:t>
            </a:r>
            <a:r>
              <a:rPr lang="en-GB" sz="1000" baseline="30000" dirty="0">
                <a:latin typeface="SassoonCRInfant" panose="02010503020300020003" pitchFamily="2" charset="0"/>
              </a:rPr>
              <a:t>th</a:t>
            </a:r>
            <a:r>
              <a:rPr lang="en-GB" sz="1000" dirty="0">
                <a:latin typeface="SassoonCRInfant" panose="02010503020300020003" pitchFamily="2" charset="0"/>
              </a:rPr>
              <a:t> Feb – Family Bingo Night</a:t>
            </a:r>
          </a:p>
          <a:p>
            <a:r>
              <a:rPr lang="en-GB" sz="1000" dirty="0">
                <a:latin typeface="SassoonCRInfant" panose="02010503020300020003" pitchFamily="2" charset="0"/>
              </a:rPr>
              <a:t>Thursday 13</a:t>
            </a:r>
            <a:r>
              <a:rPr lang="en-GB" sz="1000" baseline="30000" dirty="0">
                <a:latin typeface="SassoonCRInfant" panose="02010503020300020003" pitchFamily="2" charset="0"/>
              </a:rPr>
              <a:t>th</a:t>
            </a:r>
            <a:r>
              <a:rPr lang="en-GB" sz="1000" dirty="0">
                <a:latin typeface="SassoonCRInfant" panose="02010503020300020003" pitchFamily="2" charset="0"/>
              </a:rPr>
              <a:t> Feb – Film Night</a:t>
            </a:r>
          </a:p>
          <a:p>
            <a:r>
              <a:rPr lang="en-GB" sz="1000" dirty="0">
                <a:latin typeface="SassoonCRInfant" panose="00000400000000000000" pitchFamily="2" charset="0"/>
              </a:rPr>
              <a:t>Friday 14</a:t>
            </a:r>
            <a:r>
              <a:rPr lang="en-GB" sz="1000" baseline="30000" dirty="0">
                <a:latin typeface="SassoonCRInfant" panose="00000400000000000000" pitchFamily="2" charset="0"/>
              </a:rPr>
              <a:t>th</a:t>
            </a:r>
            <a:r>
              <a:rPr lang="en-GB" sz="1000" dirty="0">
                <a:latin typeface="SassoonCRInfant" panose="00000400000000000000" pitchFamily="2" charset="0"/>
              </a:rPr>
              <a:t> February – Year 1 ‘Love is’ Worship at 9:00 am</a:t>
            </a:r>
          </a:p>
          <a:p>
            <a:r>
              <a:rPr lang="en-GB" sz="1000" dirty="0">
                <a:latin typeface="SassoonCRInfant" panose="02010503020300020003" pitchFamily="2" charset="0"/>
              </a:rPr>
              <a:t>Friday 21</a:t>
            </a:r>
            <a:r>
              <a:rPr lang="en-GB" sz="1000" baseline="30000" dirty="0">
                <a:latin typeface="SassoonCRInfant" panose="02010503020300020003" pitchFamily="2" charset="0"/>
              </a:rPr>
              <a:t>st</a:t>
            </a:r>
            <a:r>
              <a:rPr lang="en-GB" sz="1000" dirty="0">
                <a:latin typeface="SassoonCRInfant" panose="02010503020300020003" pitchFamily="2" charset="0"/>
              </a:rPr>
              <a:t> February – Staff Training day/ School closes for half term</a:t>
            </a:r>
            <a:endParaRPr lang="en-GB" sz="1000" dirty="0">
              <a:latin typeface="SassoonCRInfant" panose="00000400000000000000" pitchFamily="2" charset="0"/>
            </a:endParaRPr>
          </a:p>
        </p:txBody>
      </p:sp>
      <p:sp>
        <p:nvSpPr>
          <p:cNvPr id="14" name="TextBox 13"/>
          <p:cNvSpPr txBox="1"/>
          <p:nvPr/>
        </p:nvSpPr>
        <p:spPr>
          <a:xfrm>
            <a:off x="8183342" y="4941939"/>
            <a:ext cx="3854401"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You </a:t>
            </a:r>
            <a:r>
              <a:rPr lang="en-GB" sz="1000" dirty="0">
                <a:solidFill>
                  <a:schemeClr val="tx1"/>
                </a:solidFill>
                <a:latin typeface="SassoonCRInfant" panose="00000400000000000000" pitchFamily="2" charset="0"/>
              </a:rPr>
              <a:t>can help your child by:</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reading with them at home and listening to your child read</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support you child to complete the Oxford Owl e-book and quiz set</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use IXL for maths and English activities to support learning </a:t>
            </a:r>
          </a:p>
          <a:p>
            <a:pPr marL="171450" indent="-171450">
              <a:buFont typeface="Arial" panose="020B0604020202020204" pitchFamily="34" charset="0"/>
              <a:buChar char="•"/>
            </a:pPr>
            <a:r>
              <a:rPr lang="en-GB" sz="1000" dirty="0">
                <a:solidFill>
                  <a:schemeClr val="tx1"/>
                </a:solidFill>
                <a:latin typeface="SassoonCRInfant" panose="00000400000000000000" pitchFamily="2" charset="0"/>
              </a:rPr>
              <a:t>use Spelling Shed to support your child's spelling practice </a:t>
            </a:r>
            <a:endParaRPr lang="en-GB" sz="1000" dirty="0">
              <a:latin typeface="SassoonCRInfant" panose="00000400000000000000" pitchFamily="2" charset="0"/>
            </a:endParaRPr>
          </a:p>
        </p:txBody>
      </p:sp>
      <p:sp>
        <p:nvSpPr>
          <p:cNvPr id="16" name="TextBox 15"/>
          <p:cNvSpPr txBox="1"/>
          <p:nvPr/>
        </p:nvSpPr>
        <p:spPr>
          <a:xfrm>
            <a:off x="4193206" y="5005508"/>
            <a:ext cx="384915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Science, we will be learning about everyday materials. The children will find the similarities and differences between materials, properties and their uses.  The children will complete various investigations to compare the materials. </a:t>
            </a:r>
          </a:p>
          <a:p>
            <a:endParaRPr lang="en-GB" sz="1000" dirty="0">
              <a:latin typeface="SassoonCRInfant" panose="00000400000000000000" pitchFamily="2" charset="0"/>
            </a:endParaRPr>
          </a:p>
          <a:p>
            <a:r>
              <a:rPr lang="en-GB" sz="1000" dirty="0">
                <a:latin typeface="SassoonCRInfant" panose="00000400000000000000" pitchFamily="2" charset="0"/>
              </a:rPr>
              <a:t>Our scientist of the term is: Katherine Johnson</a:t>
            </a:r>
          </a:p>
          <a:p>
            <a:r>
              <a:rPr lang="en-GB" sz="1000" dirty="0">
                <a:latin typeface="SassoonCRInfant" panose="00000400000000000000" pitchFamily="2" charset="0"/>
              </a:rPr>
              <a:t>Key vocabulary: material, properties, transparent, absorbent</a:t>
            </a:r>
          </a:p>
        </p:txBody>
      </p:sp>
      <p:sp>
        <p:nvSpPr>
          <p:cNvPr id="17" name="TextBox 16"/>
          <p:cNvSpPr txBox="1"/>
          <p:nvPr/>
        </p:nvSpPr>
        <p:spPr>
          <a:xfrm>
            <a:off x="109333" y="3881456"/>
            <a:ext cx="391863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en-GB" sz="1000" dirty="0">
                <a:latin typeface="SassoonCRInfant" panose="00000400000000000000" pitchFamily="2" charset="0"/>
              </a:rPr>
              <a:t>Our RE focus question  will be, ‘Who is a Muslim and how do they live?’ This will involve looking at the Five Pillars of Islam and understanding how they influence how some Muslims live their life and their values. If there are any Muslim parents who would be willing to visit our class, we would love to hear from you to help support the children’s learning! On Wednesday 19</a:t>
            </a:r>
            <a:r>
              <a:rPr lang="en-GB" sz="1000" baseline="30000" dirty="0">
                <a:latin typeface="SassoonCRInfant" panose="00000400000000000000" pitchFamily="2" charset="0"/>
              </a:rPr>
              <a:t>th</a:t>
            </a:r>
            <a:r>
              <a:rPr lang="en-GB" sz="1000" dirty="0">
                <a:latin typeface="SassoonCRInfant" panose="00000400000000000000" pitchFamily="2" charset="0"/>
              </a:rPr>
              <a:t> March, we will be having a trip to a local Mosque to support our learning.</a:t>
            </a:r>
          </a:p>
          <a:p>
            <a:pPr fontAlgn="ctr"/>
            <a:endParaRPr lang="en-GB" sz="1000" dirty="0">
              <a:latin typeface="SassoonCRInfant" panose="00000400000000000000" pitchFamily="2" charset="0"/>
            </a:endParaRPr>
          </a:p>
          <a:p>
            <a:pPr fontAlgn="ctr"/>
            <a:r>
              <a:rPr lang="en-GB" sz="1000" dirty="0">
                <a:latin typeface="SassoonCRInfant" panose="00000400000000000000" pitchFamily="2" charset="0"/>
              </a:rPr>
              <a:t>Key vocabulary: Shahada, Allah, Prophet Muhammad, Quran, Ramadan</a:t>
            </a:r>
          </a:p>
        </p:txBody>
      </p:sp>
      <p:sp>
        <p:nvSpPr>
          <p:cNvPr id="18" name="TextBox 17"/>
          <p:cNvSpPr txBox="1"/>
          <p:nvPr/>
        </p:nvSpPr>
        <p:spPr>
          <a:xfrm>
            <a:off x="8188592" y="1617999"/>
            <a:ext cx="3849151"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DT, we will be developing our textile skills. We will be designing our own puppets, creating them and decorating them. We will explore the different ways to join fabric together. </a:t>
            </a:r>
          </a:p>
          <a:p>
            <a:endParaRPr lang="en-GB" sz="1000" dirty="0">
              <a:solidFill>
                <a:schemeClr val="tx1"/>
              </a:solidFill>
              <a:latin typeface="SassoonCRInfant" panose="00000400000000000000" pitchFamily="2" charset="0"/>
            </a:endParaRPr>
          </a:p>
          <a:p>
            <a:r>
              <a:rPr lang="en-GB" sz="1000" dirty="0">
                <a:latin typeface="SassoonCRInfant" panose="00000400000000000000" pitchFamily="2" charset="0"/>
              </a:rPr>
              <a:t>Key vocabulary: design, decorate, hand puppet, fabric </a:t>
            </a:r>
          </a:p>
        </p:txBody>
      </p:sp>
      <p:sp>
        <p:nvSpPr>
          <p:cNvPr id="19" name="TextBox 18"/>
          <p:cNvSpPr txBox="1"/>
          <p:nvPr/>
        </p:nvSpPr>
        <p:spPr>
          <a:xfrm>
            <a:off x="8198688" y="195517"/>
            <a:ext cx="385440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en-GB" sz="1000" dirty="0">
                <a:latin typeface="SassoonCRInfant" panose="00000400000000000000" pitchFamily="2" charset="0"/>
              </a:rPr>
              <a:t>In Geography this half term, we will be learning about the weather and weather patterns. We will be studying the countries and cities that make up the UK, discuss the four seasons and their associated weather. We will consider how we change our behaviour in response to different weather. The children will also investigate the UK’s hot and cold places using weather maps with a simple key. </a:t>
            </a:r>
          </a:p>
          <a:p>
            <a:pPr fontAlgn="ctr"/>
            <a:endParaRPr lang="en-GB" sz="1000" dirty="0">
              <a:latin typeface="SassoonCRInfant" panose="00000400000000000000" pitchFamily="2" charset="0"/>
            </a:endParaRPr>
          </a:p>
          <a:p>
            <a:pPr fontAlgn="ctr"/>
            <a:r>
              <a:rPr lang="en-GB" sz="1000" dirty="0">
                <a:latin typeface="SassoonCRInfant" panose="00000400000000000000" pitchFamily="2" charset="0"/>
              </a:rPr>
              <a:t>Key vocabulary: season, location, weather, temperature</a:t>
            </a:r>
          </a:p>
        </p:txBody>
      </p:sp>
      <p:sp>
        <p:nvSpPr>
          <p:cNvPr id="20" name="TextBox 19"/>
          <p:cNvSpPr txBox="1"/>
          <p:nvPr/>
        </p:nvSpPr>
        <p:spPr>
          <a:xfrm>
            <a:off x="4193206" y="3826795"/>
            <a:ext cx="385440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Computing, the children will continue computer science though computer programming. We will be learning about algorithms and coding using sequences.  We will also be learning how to debug an algorithm.</a:t>
            </a:r>
          </a:p>
          <a:p>
            <a:r>
              <a:rPr lang="en-GB" sz="1000" dirty="0">
                <a:latin typeface="SassoonCRInfant" panose="00000400000000000000" pitchFamily="2" charset="0"/>
              </a:rPr>
              <a:t> </a:t>
            </a:r>
          </a:p>
          <a:p>
            <a:r>
              <a:rPr lang="en-GB" sz="1000" dirty="0">
                <a:latin typeface="SassoonCRInfant" panose="00000400000000000000" pitchFamily="2" charset="0"/>
              </a:rPr>
              <a:t>Key vocabulary: debug, decompose, code, artificial intelligence </a:t>
            </a:r>
          </a:p>
        </p:txBody>
      </p:sp>
      <p:sp>
        <p:nvSpPr>
          <p:cNvPr id="21" name="TextBox 20"/>
          <p:cNvSpPr txBox="1"/>
          <p:nvPr/>
        </p:nvSpPr>
        <p:spPr>
          <a:xfrm>
            <a:off x="8185971" y="2578816"/>
            <a:ext cx="3854401"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Music this half term, we will be learning pitch. In our lessons, we will be learning about pitch patterns and recognising sounds. We will be creating a superhero theme tune using a variety in tempo and pitch.  </a:t>
            </a:r>
          </a:p>
          <a:p>
            <a:endParaRPr lang="en-GB" sz="1000" dirty="0">
              <a:latin typeface="SassoonCRInfant" panose="00000400000000000000" pitchFamily="2" charset="0"/>
            </a:endParaRPr>
          </a:p>
          <a:p>
            <a:r>
              <a:rPr lang="en-GB" sz="1000" dirty="0">
                <a:latin typeface="SassoonCRInfant" panose="00000400000000000000" pitchFamily="2" charset="0"/>
              </a:rPr>
              <a:t>Key vocabulary: pitch, tempo, high, low pattern, performance</a:t>
            </a:r>
          </a:p>
        </p:txBody>
      </p:sp>
      <p:sp>
        <p:nvSpPr>
          <p:cNvPr id="22" name="TextBox 21"/>
          <p:cNvSpPr txBox="1"/>
          <p:nvPr/>
        </p:nvSpPr>
        <p:spPr>
          <a:xfrm>
            <a:off x="4193206" y="2494194"/>
            <a:ext cx="384915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PE this half term, the children will be using balance, shapes and travel to create a simple routine in gymnastics. We will continue to develop and build on skills learned in Reception as well as creating our own gymnastic sequence.</a:t>
            </a:r>
          </a:p>
          <a:p>
            <a:endParaRPr lang="en-GB" sz="1000" dirty="0">
              <a:latin typeface="SassoonCRInfant" panose="00000400000000000000" pitchFamily="2" charset="0"/>
            </a:endParaRPr>
          </a:p>
          <a:p>
            <a:r>
              <a:rPr lang="en-GB" sz="1000" dirty="0">
                <a:latin typeface="SassoonCRInfant" panose="00000400000000000000" pitchFamily="2" charset="0"/>
              </a:rPr>
              <a:t>Key vocabulary: balance, tensed, relaxed, shape, stretch, extension</a:t>
            </a:r>
          </a:p>
          <a:p>
            <a:r>
              <a:rPr lang="en-GB" sz="1000" dirty="0">
                <a:solidFill>
                  <a:schemeClr val="tx1"/>
                </a:solidFill>
                <a:latin typeface="SassoonCRInfant" panose="00000400000000000000" pitchFamily="2" charset="0"/>
              </a:rPr>
              <a:t>PE day: Friday</a:t>
            </a:r>
          </a:p>
        </p:txBody>
      </p:sp>
      <p:sp>
        <p:nvSpPr>
          <p:cNvPr id="24" name="TextBox 23"/>
          <p:cNvSpPr txBox="1"/>
          <p:nvPr/>
        </p:nvSpPr>
        <p:spPr>
          <a:xfrm>
            <a:off x="8183342" y="3519100"/>
            <a:ext cx="385703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SassoonCRInfant" panose="00000400000000000000" pitchFamily="2" charset="0"/>
              </a:rPr>
              <a:t>In PSHE, we be learning about safety and the changing body. We will discuss how to talk to adults in safe and familiar contexts, including adults who work at school. We will look at talking to adults in a range of situations, such as knowing what to do in an emergency, as well as knowing who helps to keep us safe. We will also be learning about what is safe to put into our bodies and safety at home</a:t>
            </a:r>
          </a:p>
          <a:p>
            <a:endParaRPr lang="en-GB" sz="1000" dirty="0">
              <a:latin typeface="SassoonCRInfant" panose="00000400000000000000" pitchFamily="2" charset="0"/>
            </a:endParaRPr>
          </a:p>
          <a:p>
            <a:r>
              <a:rPr lang="en-GB" sz="1000" dirty="0">
                <a:latin typeface="SassoonCRInfant" panose="00000400000000000000" pitchFamily="2" charset="0"/>
              </a:rPr>
              <a:t>Key vocabulary:  emergency, medicine, role, trust, hazards</a:t>
            </a:r>
          </a:p>
        </p:txBody>
      </p:sp>
      <p:sp>
        <p:nvSpPr>
          <p:cNvPr id="4" name="TextBox 3"/>
          <p:cNvSpPr txBox="1"/>
          <p:nvPr/>
        </p:nvSpPr>
        <p:spPr>
          <a:xfrm>
            <a:off x="4314083" y="1872962"/>
            <a:ext cx="3610688" cy="553998"/>
          </a:xfrm>
          <a:prstGeom prst="rect">
            <a:avLst/>
          </a:prstGeom>
          <a:noFill/>
        </p:spPr>
        <p:txBody>
          <a:bodyPr wrap="square" rtlCol="0">
            <a:spAutoFit/>
          </a:bodyPr>
          <a:lstStyle/>
          <a:p>
            <a:pPr algn="ctr"/>
            <a:r>
              <a:rPr lang="en-GB" sz="1000" b="1" dirty="0">
                <a:solidFill>
                  <a:srgbClr val="0070C0"/>
                </a:solidFill>
                <a:latin typeface="SassoonCRInfant" panose="00000400000000000000" pitchFamily="2" charset="0"/>
              </a:rPr>
              <a:t>Be courageous; be strong.</a:t>
            </a:r>
            <a:r>
              <a:rPr lang="en-GB" sz="1000" b="1" baseline="30000" dirty="0">
                <a:solidFill>
                  <a:srgbClr val="0070C0"/>
                </a:solidFill>
                <a:latin typeface="SassoonCRInfant" panose="00000400000000000000" pitchFamily="2" charset="0"/>
              </a:rPr>
              <a:t> </a:t>
            </a:r>
            <a:br>
              <a:rPr lang="en-GB" sz="1000" b="1" baseline="30000" dirty="0">
                <a:solidFill>
                  <a:srgbClr val="0070C0"/>
                </a:solidFill>
                <a:latin typeface="SassoonCRInfant" panose="00000400000000000000" pitchFamily="2" charset="0"/>
              </a:rPr>
            </a:br>
            <a:r>
              <a:rPr lang="en-GB" sz="1000" b="1" dirty="0">
                <a:solidFill>
                  <a:srgbClr val="0070C0"/>
                </a:solidFill>
                <a:latin typeface="SassoonCRInfant" panose="00000400000000000000" pitchFamily="2" charset="0"/>
              </a:rPr>
              <a:t>Do everything in love. </a:t>
            </a:r>
            <a:br>
              <a:rPr lang="en-GB" sz="1000" b="1" dirty="0">
                <a:solidFill>
                  <a:srgbClr val="0070C0"/>
                </a:solidFill>
                <a:latin typeface="SassoonCRInfant" panose="00000400000000000000" pitchFamily="2" charset="0"/>
              </a:rPr>
            </a:br>
            <a:r>
              <a:rPr lang="en-GB" sz="1000" dirty="0">
                <a:solidFill>
                  <a:srgbClr val="0070C0"/>
                </a:solidFill>
                <a:latin typeface="SassoonCRInfant" panose="00000400000000000000" pitchFamily="2" charset="0"/>
              </a:rPr>
              <a:t>1 Corinthians 16:13-14</a:t>
            </a:r>
          </a:p>
        </p:txBody>
      </p:sp>
      <p:sp>
        <p:nvSpPr>
          <p:cNvPr id="5" name="Rectangle 2"/>
          <p:cNvSpPr>
            <a:spLocks noChangeArrowheads="1"/>
          </p:cNvSpPr>
          <p:nvPr/>
        </p:nvSpPr>
        <p:spPr bwMode="auto">
          <a:xfrm>
            <a:off x="0" y="1054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000">
              <a:latin typeface="SassoonCRInfant" panose="00000400000000000000" pitchFamily="2" charset="0"/>
            </a:endParaRPr>
          </a:p>
        </p:txBody>
      </p:sp>
      <p:sp>
        <p:nvSpPr>
          <p:cNvPr id="9" name="Rectangle 3"/>
          <p:cNvSpPr>
            <a:spLocks noChangeArrowheads="1"/>
          </p:cNvSpPr>
          <p:nvPr/>
        </p:nvSpPr>
        <p:spPr bwMode="auto">
          <a:xfrm>
            <a:off x="0" y="5626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SassoonCRInfant" panose="00000400000000000000" pitchFamily="2" charset="0"/>
            </a:endParaRPr>
          </a:p>
        </p:txBody>
      </p:sp>
      <p:sp>
        <p:nvSpPr>
          <p:cNvPr id="12" name="Rectangle 8"/>
          <p:cNvSpPr>
            <a:spLocks noChangeArrowheads="1"/>
          </p:cNvSpPr>
          <p:nvPr/>
        </p:nvSpPr>
        <p:spPr bwMode="auto">
          <a:xfrm>
            <a:off x="0" y="1054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000">
              <a:latin typeface="SassoonCRInfant" panose="00000400000000000000" pitchFamily="2" charset="0"/>
            </a:endParaRPr>
          </a:p>
        </p:txBody>
      </p:sp>
      <p:pic>
        <p:nvPicPr>
          <p:cNvPr id="29" name="Picture 28" descr="Coming to England: An Inspiring True Story Celebrating the Windrush  Generation : Benjamin, Baroness Floella, Ewen, Diane: Amazon.co.uk: Boo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380" y="256995"/>
            <a:ext cx="617443" cy="554490"/>
          </a:xfrm>
          <a:prstGeom prst="rect">
            <a:avLst/>
          </a:prstGeom>
          <a:noFill/>
          <a:ln>
            <a:noFill/>
          </a:ln>
        </p:spPr>
      </p:pic>
      <p:pic>
        <p:nvPicPr>
          <p:cNvPr id="25" name="Picture 24" descr="Look Up! by Nathan Bryon, Dapo Adeola | Waterstones">
            <a:extLst>
              <a:ext uri="{FF2B5EF4-FFF2-40B4-BE49-F238E27FC236}">
                <a16:creationId xmlns:a16="http://schemas.microsoft.com/office/drawing/2014/main" id="{F7107818-D0AD-4BAE-A6B3-89EFD11453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855" y="299640"/>
            <a:ext cx="385445" cy="509270"/>
          </a:xfrm>
          <a:prstGeom prst="rect">
            <a:avLst/>
          </a:prstGeom>
          <a:noFill/>
          <a:ln>
            <a:noFill/>
          </a:ln>
        </p:spPr>
      </p:pic>
    </p:spTree>
    <p:extLst>
      <p:ext uri="{BB962C8B-B14F-4D97-AF65-F5344CB8AC3E}">
        <p14:creationId xmlns:p14="http://schemas.microsoft.com/office/powerpoint/2010/main" val="1192839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497</TotalTime>
  <Words>800</Words>
  <Application>Microsoft Office PowerPoint</Application>
  <PresentationFormat>Widescreen</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Garamond</vt:lpstr>
      <vt:lpstr>SassoonCRInfant</vt:lpstr>
      <vt:lpstr>Organic</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59</cp:revision>
  <cp:lastPrinted>2023-05-25T10:07:40Z</cp:lastPrinted>
  <dcterms:created xsi:type="dcterms:W3CDTF">2023-04-19T09:52:17Z</dcterms:created>
  <dcterms:modified xsi:type="dcterms:W3CDTF">2025-01-06T10:55:13Z</dcterms:modified>
</cp:coreProperties>
</file>