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SassoonPrimaryInfant" panose="00000400000000000000" pitchFamily="2" charset="0"/>
      <p:regular r:id="rId4"/>
      <p:bold r:id="rId5"/>
    </p:embeddedFont>
    <p:embeddedFont>
      <p:font typeface="Garamond" panose="02020404030301010803" pitchFamily="18"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i9RsCUgGo1Skc9doX7cO6zK7bk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customschemas.google.com/relationships/presentationmetadata" Target="meta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
        <p:nvSpPr>
          <p:cNvPr id="13" name="Google Shape;13;p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0" name="Google Shape;80;p12"/>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280"/>
              </a:spcBef>
              <a:spcAft>
                <a:spcPts val="0"/>
              </a:spcAft>
              <a:buSzPts val="1610"/>
              <a:buNone/>
              <a:defRPr sz="14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1" name="Google Shape;81;p1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87" name="Google Shape;87;p1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90" name="Google Shape;90;p13"/>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400"/>
              </a:spcBef>
              <a:spcAft>
                <a:spcPts val="0"/>
              </a:spcAft>
              <a:buSzPts val="2300"/>
              <a:buFont typeface="Garamond"/>
              <a:buNone/>
              <a:defRPr sz="2000"/>
            </a:lvl1pPr>
            <a:lvl2pPr marL="914400" lvl="1" indent="-228600" algn="l">
              <a:lnSpc>
                <a:spcPct val="100000"/>
              </a:lnSpc>
              <a:spcBef>
                <a:spcPts val="600"/>
              </a:spcBef>
              <a:spcAft>
                <a:spcPts val="0"/>
              </a:spcAft>
              <a:buSzPts val="2300"/>
              <a:buFont typeface="Garamond"/>
              <a:buNone/>
              <a:defRPr/>
            </a:lvl2pPr>
            <a:lvl3pPr marL="1371600" lvl="2" indent="-228600" algn="l">
              <a:lnSpc>
                <a:spcPct val="100000"/>
              </a:lnSpc>
              <a:spcBef>
                <a:spcPts val="600"/>
              </a:spcBef>
              <a:spcAft>
                <a:spcPts val="0"/>
              </a:spcAft>
              <a:buSzPts val="2070"/>
              <a:buFont typeface="Garamond"/>
              <a:buNone/>
              <a:defRPr/>
            </a:lvl3pPr>
            <a:lvl4pPr marL="1828800" lvl="3" indent="-228600" algn="l">
              <a:lnSpc>
                <a:spcPct val="100000"/>
              </a:lnSpc>
              <a:spcBef>
                <a:spcPts val="600"/>
              </a:spcBef>
              <a:spcAft>
                <a:spcPts val="0"/>
              </a:spcAft>
              <a:buSzPts val="1840"/>
              <a:buFont typeface="Garamond"/>
              <a:buNone/>
              <a:defRPr/>
            </a:lvl4pPr>
            <a:lvl5pPr marL="2286000" lvl="4" indent="-228600" algn="l">
              <a:lnSpc>
                <a:spcPct val="100000"/>
              </a:lnSpc>
              <a:spcBef>
                <a:spcPts val="600"/>
              </a:spcBef>
              <a:spcAft>
                <a:spcPts val="0"/>
              </a:spcAft>
              <a:buSzPts val="1610"/>
              <a:buFont typeface="Garamond"/>
              <a:buNon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94" name="Google Shape;94;p14"/>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95" name="Google Shape;95;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
        <p:nvSpPr>
          <p:cNvPr id="98" name="Google Shape;98;p14"/>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99" name="Google Shape;99;p14"/>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GB"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00" name="Google Shape;100;p14"/>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3200"/>
              <a:buFont typeface="Garamond"/>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04" name="Google Shape;104;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Garamond"/>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6"/>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0" name="Google Shape;110;p16"/>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1" name="Google Shape;111;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
        <p:nvSpPr>
          <p:cNvPr id="114" name="Google Shape;114;p16"/>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GB"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sp>
        <p:nvSpPr>
          <p:cNvPr id="115" name="Google Shape;115;p16"/>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GB" sz="8000" b="0" i="0" u="none" strike="noStrike" cap="none">
                <a:solidFill>
                  <a:schemeClr val="dk1"/>
                </a:solidFill>
                <a:latin typeface="Garamond"/>
                <a:ea typeface="Garamond"/>
                <a:cs typeface="Garamond"/>
                <a:sym typeface="Garamond"/>
              </a:rPr>
              <a:t>”</a:t>
            </a:r>
            <a:endParaRPr sz="1400" b="0" i="0" u="none" strike="noStrike" cap="none">
              <a:solidFill>
                <a:srgbClr val="000000"/>
              </a:solidFill>
              <a:latin typeface="Arial"/>
              <a:ea typeface="Arial"/>
              <a:cs typeface="Arial"/>
              <a:sym typeface="Arial"/>
            </a:endParaRPr>
          </a:p>
        </p:txBody>
      </p:sp>
      <p:cxnSp>
        <p:nvCxnSpPr>
          <p:cNvPr id="116" name="Google Shape;116;p16"/>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7"/>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3220"/>
              <a:buNone/>
              <a:defRPr sz="2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0" name="Google Shape;120;p17"/>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1" name="Google Shape;121;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124" name="Google Shape;124;p17"/>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8"/>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28" name="Google Shape;128;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131" name="Google Shape;131;p1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9"/>
          <p:cNvSpPr txBox="1">
            <a:spLocks noGrp="1"/>
          </p:cNvSpPr>
          <p:nvPr>
            <p:ph type="body" idx="1"/>
          </p:nvPr>
        </p:nvSpPr>
        <p:spPr>
          <a:xfrm rot="5400000">
            <a:off x="2565043"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35" name="Google Shape;135;p1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138" name="Google Shape;138;p19"/>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4" descr="HD-PanelTitle-GrommetsCombine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8" name="Google Shape;18;p4"/>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a:endParaRPr/>
          </a:p>
        </p:txBody>
      </p:sp>
      <p:sp>
        <p:nvSpPr>
          <p:cNvPr id="20" name="Google Shape;20;p4"/>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23" name="Google Shape;23;p4"/>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cxnSp>
        <p:nvCxnSpPr>
          <p:cNvPr id="25" name="Google Shape;25;p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26" name="Google Shape;26;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28" name="Google Shape;28;p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4400"/>
              <a:buFont typeface="Garamond"/>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34" name="Google Shape;34;p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37" name="Google Shape;37;p6"/>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cxnSp>
        <p:nvCxnSpPr>
          <p:cNvPr id="39" name="Google Shape;39;p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0" name="Google Shape;40;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2" name="Google Shape;42;p7"/>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3" name="Google Shape;43;p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49" name="Google Shape;49;p8"/>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0" name="Google Shape;50;p8"/>
          <p:cNvSpPr txBox="1">
            <a:spLocks noGrp="1"/>
          </p:cNvSpPr>
          <p:nvPr>
            <p:ph type="body" idx="3"/>
          </p:nvPr>
        </p:nvSpPr>
        <p:spPr>
          <a:xfrm>
            <a:off x="6180671"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1" name="Google Shape;51;p8"/>
          <p:cNvSpPr txBox="1">
            <a:spLocks noGrp="1"/>
          </p:cNvSpPr>
          <p:nvPr>
            <p:ph type="body" idx="4"/>
          </p:nvPr>
        </p:nvSpPr>
        <p:spPr>
          <a:xfrm>
            <a:off x="6180671"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2" name="Google Shape;52;p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55" name="Google Shape;55;p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61" name="Google Shape;61;p9"/>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Garamond"/>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65" name="Google Shape;65;p10"/>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66" name="Google Shape;66;p1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cxnSp>
        <p:nvCxnSpPr>
          <p:cNvPr id="69" name="Google Shape;69;p10"/>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800"/>
              <a:buFont typeface="Garamond"/>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73" name="Google Shape;73;p11"/>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SzPts val="2070"/>
              <a:buNone/>
              <a:defRPr sz="18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74" name="Google Shape;74;p1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2" descr="HD-PanelContent-GrommetsCombined.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7" name="Google Shape;7;p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8" name="Google Shape;8;p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lnSpc>
                <a:spcPct val="100000"/>
              </a:lnSpc>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lnSpc>
                <a:spcPct val="100000"/>
              </a:lnSpc>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lnSpc>
                <a:spcPct val="100000"/>
              </a:lnSpc>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lnSpc>
                <a:spcPct val="100000"/>
              </a:lnSpc>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9" name="Google Shape;9;p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0" name="Google Shape;10;p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aramond"/>
                <a:ea typeface="Garamond"/>
                <a:cs typeface="Garamond"/>
                <a:sym typeface="Garamond"/>
              </a:defRPr>
            </a:lvl9pPr>
          </a:lstStyle>
          <a:p>
            <a:endParaRPr/>
          </a:p>
        </p:txBody>
      </p:sp>
      <p:sp>
        <p:nvSpPr>
          <p:cNvPr id="11" name="Google Shape;11;p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makecode.microbit.org/" TargetMode="External"/><Relationship Id="rId4" Type="http://schemas.openxmlformats.org/officeDocument/2006/relationships/hyperlink" Target="http://www.cod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
          <p:cNvPicPr preferRelativeResize="0"/>
          <p:nvPr/>
        </p:nvPicPr>
        <p:blipFill rotWithShape="1">
          <a:blip r:embed="rId3">
            <a:alphaModFix/>
          </a:blip>
          <a:srcRect/>
          <a:stretch/>
        </p:blipFill>
        <p:spPr>
          <a:xfrm>
            <a:off x="4231329" y="156106"/>
            <a:ext cx="3790680" cy="984113"/>
          </a:xfrm>
          <a:prstGeom prst="rect">
            <a:avLst/>
          </a:prstGeom>
          <a:noFill/>
          <a:ln>
            <a:noFill/>
          </a:ln>
          <a:effectLst>
            <a:outerShdw blurRad="292100" dist="139700" dir="2700000" algn="tl" rotWithShape="0">
              <a:srgbClr val="333333">
                <a:alpha val="64313"/>
              </a:srgbClr>
            </a:outerShdw>
          </a:effectLst>
        </p:spPr>
      </p:pic>
      <p:sp>
        <p:nvSpPr>
          <p:cNvPr id="144" name="Google Shape;144;p1"/>
          <p:cNvSpPr txBox="1"/>
          <p:nvPr/>
        </p:nvSpPr>
        <p:spPr>
          <a:xfrm>
            <a:off x="101099" y="30769"/>
            <a:ext cx="4045209" cy="132343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chemeClr val="dk1"/>
                </a:solidFill>
                <a:latin typeface="SassoonPrimaryInfant" panose="00000400000000000000" pitchFamily="2" charset="0"/>
                <a:sym typeface="Arial"/>
              </a:rPr>
              <a:t>We are reading:</a:t>
            </a:r>
            <a:endParaRPr sz="14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chemeClr val="dk1"/>
                </a:solidFill>
                <a:latin typeface="SassoonPrimaryInfant" panose="00000400000000000000" pitchFamily="2" charset="0"/>
                <a:sym typeface="Arial"/>
              </a:rPr>
              <a:t> </a:t>
            </a:r>
            <a:endParaRPr sz="1400" b="0" i="0" u="none" strike="noStrike" cap="none" dirty="0">
              <a:solidFill>
                <a:srgbClr val="000000"/>
              </a:solidFill>
              <a:latin typeface="SassoonPrimaryInfant" panose="00000400000000000000" pitchFamily="2" charset="0"/>
              <a:sym typeface="Arial"/>
            </a:endParaRPr>
          </a:p>
        </p:txBody>
      </p:sp>
      <p:sp>
        <p:nvSpPr>
          <p:cNvPr id="145" name="Google Shape;145;p1"/>
          <p:cNvSpPr txBox="1"/>
          <p:nvPr/>
        </p:nvSpPr>
        <p:spPr>
          <a:xfrm>
            <a:off x="4334526" y="1168146"/>
            <a:ext cx="3607800" cy="738900"/>
          </a:xfrm>
          <a:prstGeom prst="rect">
            <a:avLst/>
          </a:prstGeom>
          <a:solidFill>
            <a:srgbClr val="99CCFF"/>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SassoonPrimaryInfant" panose="00000400000000000000" pitchFamily="2" charset="0"/>
                <a:sym typeface="Arial"/>
              </a:rPr>
              <a:t>Year 4</a:t>
            </a:r>
            <a:endParaRPr sz="1400" b="1" i="0" u="none" strike="noStrike" cap="none" dirty="0">
              <a:solidFill>
                <a:schemeClr val="dk1"/>
              </a:solidFill>
              <a:latin typeface="SassoonPrimaryInfant" panose="00000400000000000000" pitchFamily="2" charset="0"/>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SassoonPrimaryInfant" panose="00000400000000000000" pitchFamily="2" charset="0"/>
                <a:sym typeface="Arial"/>
              </a:rPr>
              <a:t>Knowledge Organiser</a:t>
            </a:r>
            <a:endParaRPr sz="1400" b="0" i="0" u="none" strike="noStrike" cap="none" dirty="0">
              <a:solidFill>
                <a:srgbClr val="000000"/>
              </a:solidFill>
              <a:latin typeface="SassoonPrimaryInfant" panose="00000400000000000000" pitchFamily="2" charset="0"/>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dirty="0">
                <a:solidFill>
                  <a:schemeClr val="dk1"/>
                </a:solidFill>
                <a:latin typeface="SassoonPrimaryInfant" panose="00000400000000000000" pitchFamily="2" charset="0"/>
                <a:sym typeface="Arial"/>
              </a:rPr>
              <a:t>Weeks </a:t>
            </a:r>
            <a:r>
              <a:rPr lang="en-GB" b="1" dirty="0" smtClean="0">
                <a:solidFill>
                  <a:schemeClr val="dk1"/>
                </a:solidFill>
                <a:latin typeface="SassoonPrimaryInfant" panose="00000400000000000000" pitchFamily="2" charset="0"/>
              </a:rPr>
              <a:t>27-32</a:t>
            </a:r>
            <a:endParaRPr sz="1400" b="0" i="0" u="none" strike="noStrike" cap="none" dirty="0">
              <a:solidFill>
                <a:srgbClr val="000000"/>
              </a:solidFill>
              <a:latin typeface="SassoonPrimaryInfant" panose="00000400000000000000" pitchFamily="2" charset="0"/>
              <a:sym typeface="Arial"/>
            </a:endParaRPr>
          </a:p>
        </p:txBody>
      </p:sp>
      <p:sp>
        <p:nvSpPr>
          <p:cNvPr id="146" name="Google Shape;146;p1"/>
          <p:cNvSpPr txBox="1"/>
          <p:nvPr/>
        </p:nvSpPr>
        <p:spPr>
          <a:xfrm>
            <a:off x="101101" y="1405716"/>
            <a:ext cx="4035635" cy="2308284"/>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In English, we will be </a:t>
            </a:r>
            <a:r>
              <a:rPr lang="en-GB" sz="900" b="0" i="0" u="none" strike="noStrike" cap="none" dirty="0" smtClean="0">
                <a:solidFill>
                  <a:schemeClr val="dk1"/>
                </a:solidFill>
                <a:latin typeface="SassoonPrimaryInfant" panose="00000400000000000000" pitchFamily="2" charset="0"/>
                <a:sym typeface="Arial"/>
              </a:rPr>
              <a:t>continuing to develop our reading skills by now considering the author’s choice of vocabulary, characterisation and plot in their writing. This will then change to use of rhyme, pattern and syllables as we look at poetry. </a:t>
            </a:r>
            <a:endParaRPr sz="9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smtClean="0">
                <a:solidFill>
                  <a:schemeClr val="dk1"/>
                </a:solidFill>
                <a:latin typeface="SassoonPrimaryInfant" panose="00000400000000000000" pitchFamily="2" charset="0"/>
                <a:sym typeface="Arial"/>
              </a:rPr>
              <a:t>We will conclude our work on Goodnight Mr Tom by writing a letter persuasive letter in character to William’s mother. </a:t>
            </a:r>
          </a:p>
          <a:p>
            <a:pPr marL="0" marR="0" lvl="0" indent="0" algn="l" rtl="0">
              <a:lnSpc>
                <a:spcPct val="100000"/>
              </a:lnSpc>
              <a:spcBef>
                <a:spcPts val="0"/>
              </a:spcBef>
              <a:spcAft>
                <a:spcPts val="0"/>
              </a:spcAft>
              <a:buClr>
                <a:srgbClr val="000000"/>
              </a:buClr>
              <a:buSzPts val="900"/>
              <a:buFont typeface="Arial"/>
              <a:buNone/>
            </a:pPr>
            <a:r>
              <a:rPr lang="en-GB" sz="900" dirty="0" smtClean="0">
                <a:solidFill>
                  <a:schemeClr val="dk1"/>
                </a:solidFill>
                <a:latin typeface="SassoonPrimaryInfant" panose="00000400000000000000" pitchFamily="2" charset="0"/>
              </a:rPr>
              <a:t>We will then move onto to two shorter units of work on limericks and a critical review of a piece of writing.</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Our handwriting focus will be </a:t>
            </a:r>
            <a:r>
              <a:rPr lang="en-GB" sz="900" b="0" i="0" u="none" strike="noStrike" cap="none" dirty="0" smtClean="0">
                <a:solidFill>
                  <a:schemeClr val="dk1"/>
                </a:solidFill>
                <a:latin typeface="SassoonPrimaryInfant" panose="00000400000000000000" pitchFamily="2" charset="0"/>
                <a:sym typeface="Arial"/>
              </a:rPr>
              <a:t>application of previously taught skills across all forms of writing. </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Our grammar, punctuation and spelling focus will </a:t>
            </a:r>
            <a:r>
              <a:rPr lang="en-GB" sz="900" b="0" i="0" u="none" strike="noStrike" cap="none" dirty="0" smtClean="0">
                <a:solidFill>
                  <a:schemeClr val="dk1"/>
                </a:solidFill>
                <a:latin typeface="SassoonPrimaryInfant" panose="00000400000000000000" pitchFamily="2" charset="0"/>
                <a:sym typeface="Arial"/>
              </a:rPr>
              <a:t>be focused on organisational tools, using paragraphs to focus our writing, using a range of sentence types to add interest to the reader and using vocabulary to create a desired effect. </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 </a:t>
            </a:r>
            <a:r>
              <a:rPr lang="en-GB" sz="900" b="0" i="0" u="none" strike="noStrike" cap="none" dirty="0" smtClean="0">
                <a:solidFill>
                  <a:schemeClr val="dk1"/>
                </a:solidFill>
                <a:latin typeface="SassoonPrimaryInfant" panose="00000400000000000000" pitchFamily="2" charset="0"/>
                <a:sym typeface="Arial"/>
              </a:rPr>
              <a:t>persuasive, characterisation, limerick, rhyme, syllables. </a:t>
            </a:r>
            <a:endParaRPr sz="900" b="0" i="0" u="none" strike="noStrike" cap="none" dirty="0">
              <a:solidFill>
                <a:schemeClr val="dk1"/>
              </a:solidFill>
              <a:latin typeface="SassoonPrimaryInfant" panose="00000400000000000000" pitchFamily="2" charset="0"/>
              <a:sym typeface="Arial"/>
            </a:endParaRPr>
          </a:p>
        </p:txBody>
      </p:sp>
      <p:sp>
        <p:nvSpPr>
          <p:cNvPr id="147" name="Google Shape;147;p1"/>
          <p:cNvSpPr txBox="1"/>
          <p:nvPr/>
        </p:nvSpPr>
        <p:spPr>
          <a:xfrm>
            <a:off x="94493" y="3808133"/>
            <a:ext cx="4035635" cy="1338788"/>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In Maths, we will </a:t>
            </a:r>
            <a:r>
              <a:rPr lang="en-GB" sz="900" b="0" i="0" u="none" strike="noStrike" cap="none" dirty="0" smtClean="0">
                <a:solidFill>
                  <a:schemeClr val="dk1"/>
                </a:solidFill>
                <a:latin typeface="SassoonPrimaryInfant" panose="00000400000000000000" pitchFamily="2" charset="0"/>
                <a:sym typeface="Arial"/>
              </a:rPr>
              <a:t>continue </a:t>
            </a:r>
            <a:r>
              <a:rPr lang="en-GB" sz="900" dirty="0" smtClean="0">
                <a:solidFill>
                  <a:schemeClr val="dk1"/>
                </a:solidFill>
                <a:latin typeface="SassoonPrimaryInfant" panose="00000400000000000000" pitchFamily="2" charset="0"/>
              </a:rPr>
              <a:t>our work on decimals, focusing on adding and subtracting then move onto Money and Time. We will use our decimals knowledge to write money as decimals then move onto converting between pounds and pence, estimating with money and finally calculating and problem solving with money. </a:t>
            </a:r>
          </a:p>
          <a:p>
            <a:pPr marL="0" marR="0" lvl="0" indent="0" algn="l" rtl="0">
              <a:lnSpc>
                <a:spcPct val="100000"/>
              </a:lnSpc>
              <a:spcBef>
                <a:spcPts val="0"/>
              </a:spcBef>
              <a:spcAft>
                <a:spcPts val="0"/>
              </a:spcAft>
              <a:buClr>
                <a:srgbClr val="000000"/>
              </a:buClr>
              <a:buSzPts val="900"/>
              <a:buFont typeface="Arial"/>
              <a:buNone/>
            </a:pPr>
            <a:endParaRPr lang="en-GB" sz="900" dirty="0" smtClean="0">
              <a:solidFill>
                <a:schemeClr val="dk1"/>
              </a:solidFill>
              <a:latin typeface="SassoonPrimaryInfant" panose="00000400000000000000" pitchFamily="2" charset="0"/>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smtClean="0">
                <a:solidFill>
                  <a:schemeClr val="dk1"/>
                </a:solidFill>
                <a:latin typeface="SassoonPrimaryInfant" panose="00000400000000000000" pitchFamily="2" charset="0"/>
                <a:sym typeface="Arial"/>
              </a:rPr>
              <a:t>Times </a:t>
            </a:r>
            <a:r>
              <a:rPr lang="en-GB" sz="900" b="0" i="0" u="none" strike="noStrike" cap="none" dirty="0">
                <a:solidFill>
                  <a:schemeClr val="dk1"/>
                </a:solidFill>
                <a:latin typeface="SassoonPrimaryInfant" panose="00000400000000000000" pitchFamily="2" charset="0"/>
                <a:sym typeface="Arial"/>
              </a:rPr>
              <a:t>table focus</a:t>
            </a:r>
            <a:r>
              <a:rPr lang="en-GB" sz="900" b="1" i="0" u="none" strike="noStrike" cap="none" dirty="0">
                <a:solidFill>
                  <a:schemeClr val="dk1"/>
                </a:solidFill>
                <a:latin typeface="SassoonPrimaryInfant" panose="00000400000000000000" pitchFamily="2" charset="0"/>
                <a:sym typeface="Arial"/>
              </a:rPr>
              <a:t>: </a:t>
            </a:r>
            <a:r>
              <a:rPr lang="en-GB" sz="900" dirty="0" smtClean="0">
                <a:solidFill>
                  <a:schemeClr val="dk1"/>
                </a:solidFill>
                <a:latin typeface="SassoonPrimaryInfant" panose="00000400000000000000" pitchFamily="2" charset="0"/>
              </a:rPr>
              <a:t>All tables up to 12x12 to promote fluency and speed</a:t>
            </a:r>
            <a:endParaRPr sz="12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 </a:t>
            </a:r>
            <a:r>
              <a:rPr lang="en-GB" sz="900" dirty="0" smtClean="0">
                <a:solidFill>
                  <a:schemeClr val="dk1"/>
                </a:solidFill>
                <a:latin typeface="SassoonPrimaryInfant" panose="00000400000000000000" pitchFamily="2" charset="0"/>
              </a:rPr>
              <a:t>place value chart, pence, pounds, estimate, convert, more than, less than, equal, addition, subtraction, division, multiplication.</a:t>
            </a:r>
            <a:endParaRPr sz="900" b="0" i="0" u="none" strike="noStrike" cap="none" dirty="0">
              <a:solidFill>
                <a:schemeClr val="dk1"/>
              </a:solidFill>
              <a:latin typeface="SassoonPrimaryInfant" panose="00000400000000000000" pitchFamily="2" charset="0"/>
              <a:sym typeface="Arial"/>
            </a:endParaRPr>
          </a:p>
        </p:txBody>
      </p:sp>
      <p:sp>
        <p:nvSpPr>
          <p:cNvPr id="148" name="Google Shape;148;p1"/>
          <p:cNvSpPr txBox="1"/>
          <p:nvPr/>
        </p:nvSpPr>
        <p:spPr>
          <a:xfrm>
            <a:off x="8187443" y="4477527"/>
            <a:ext cx="3908101" cy="1754286"/>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1" i="0" u="none" strike="noStrike" cap="none" dirty="0">
                <a:solidFill>
                  <a:schemeClr val="dk1"/>
                </a:solidFill>
                <a:latin typeface="SassoonPrimaryInfant" panose="00000400000000000000" pitchFamily="2" charset="0"/>
                <a:sym typeface="Arial"/>
              </a:rPr>
              <a:t>Key dates coming up</a:t>
            </a:r>
            <a:r>
              <a:rPr lang="en-GB" sz="900" b="0" i="0" u="none" strike="noStrike" cap="none" dirty="0">
                <a:solidFill>
                  <a:schemeClr val="dk1"/>
                </a:solidFill>
                <a:latin typeface="SassoonPrimaryInfant" panose="00000400000000000000" pitchFamily="2" charset="0"/>
                <a:sym typeface="Arial"/>
              </a:rPr>
              <a:t>:</a:t>
            </a:r>
            <a:endParaRPr sz="900" b="0" i="0" u="none" strike="noStrike" cap="none" dirty="0">
              <a:solidFill>
                <a:srgbClr val="000000"/>
              </a:solidFill>
              <a:latin typeface="SassoonPrimaryInfant" panose="00000400000000000000" pitchFamily="2" charset="0"/>
              <a:sym typeface="Arial"/>
            </a:endParaRPr>
          </a:p>
          <a:p>
            <a:pPr marL="171450" marR="0" lvl="0" indent="-171450" algn="l" rtl="0">
              <a:lnSpc>
                <a:spcPct val="100000"/>
              </a:lnSpc>
              <a:spcBef>
                <a:spcPts val="0"/>
              </a:spcBef>
              <a:spcAft>
                <a:spcPts val="0"/>
              </a:spcAft>
              <a:buFontTx/>
              <a:buChar char="-"/>
            </a:pPr>
            <a:r>
              <a:rPr lang="en-GB" sz="900" b="0" i="0" u="none" strike="noStrike" cap="none" dirty="0" smtClean="0">
                <a:solidFill>
                  <a:schemeClr val="dk1"/>
                </a:solidFill>
                <a:latin typeface="SassoonPrimaryInfant" panose="00000400000000000000" pitchFamily="2" charset="0"/>
                <a:sym typeface="Arial"/>
              </a:rPr>
              <a:t>Monday 31</a:t>
            </a:r>
            <a:r>
              <a:rPr lang="en-GB" sz="900" b="0" i="0" u="none" strike="noStrike" cap="none" baseline="30000" dirty="0" smtClean="0">
                <a:solidFill>
                  <a:schemeClr val="dk1"/>
                </a:solidFill>
                <a:latin typeface="SassoonPrimaryInfant" panose="00000400000000000000" pitchFamily="2" charset="0"/>
                <a:sym typeface="Arial"/>
              </a:rPr>
              <a:t>st</a:t>
            </a:r>
            <a:r>
              <a:rPr lang="en-GB" sz="900" b="0" i="0" u="none" strike="noStrike" cap="none" dirty="0" smtClean="0">
                <a:solidFill>
                  <a:schemeClr val="dk1"/>
                </a:solidFill>
                <a:latin typeface="SassoonPrimaryInfant" panose="00000400000000000000" pitchFamily="2" charset="0"/>
                <a:sym typeface="Arial"/>
              </a:rPr>
              <a:t> March – Mother’s Day Cream Tea</a:t>
            </a:r>
          </a:p>
          <a:p>
            <a:pPr marL="171450" marR="0" lvl="0" indent="-171450" algn="l" rtl="0">
              <a:lnSpc>
                <a:spcPct val="100000"/>
              </a:lnSpc>
              <a:spcBef>
                <a:spcPts val="0"/>
              </a:spcBef>
              <a:spcAft>
                <a:spcPts val="0"/>
              </a:spcAft>
              <a:buFontTx/>
              <a:buChar char="-"/>
            </a:pPr>
            <a:r>
              <a:rPr lang="en-GB" sz="900" dirty="0" smtClean="0">
                <a:solidFill>
                  <a:schemeClr val="dk1"/>
                </a:solidFill>
                <a:latin typeface="SassoonPrimaryInfant" panose="00000400000000000000" pitchFamily="2" charset="0"/>
              </a:rPr>
              <a:t>Monday 31</a:t>
            </a:r>
            <a:r>
              <a:rPr lang="en-GB" sz="900" baseline="30000" dirty="0" smtClean="0">
                <a:solidFill>
                  <a:schemeClr val="dk1"/>
                </a:solidFill>
                <a:latin typeface="SassoonPrimaryInfant" panose="00000400000000000000" pitchFamily="2" charset="0"/>
              </a:rPr>
              <a:t>st</a:t>
            </a:r>
            <a:r>
              <a:rPr lang="en-GB" sz="900" dirty="0" smtClean="0">
                <a:solidFill>
                  <a:schemeClr val="dk1"/>
                </a:solidFill>
                <a:latin typeface="SassoonPrimaryInfant" panose="00000400000000000000" pitchFamily="2" charset="0"/>
              </a:rPr>
              <a:t> March-Wednesday 2</a:t>
            </a:r>
            <a:r>
              <a:rPr lang="en-GB" sz="900" baseline="30000" dirty="0" smtClean="0">
                <a:solidFill>
                  <a:schemeClr val="dk1"/>
                </a:solidFill>
                <a:latin typeface="SassoonPrimaryInfant" panose="00000400000000000000" pitchFamily="2" charset="0"/>
              </a:rPr>
              <a:t>nd</a:t>
            </a:r>
            <a:r>
              <a:rPr lang="en-GB" sz="900" dirty="0" smtClean="0">
                <a:solidFill>
                  <a:schemeClr val="dk1"/>
                </a:solidFill>
                <a:latin typeface="SassoonPrimaryInfant" panose="00000400000000000000" pitchFamily="2" charset="0"/>
              </a:rPr>
              <a:t> April – SEND reviews</a:t>
            </a:r>
          </a:p>
          <a:p>
            <a:pPr marL="171450" marR="0" lvl="0" indent="-171450" algn="l" rtl="0">
              <a:lnSpc>
                <a:spcPct val="100000"/>
              </a:lnSpc>
              <a:spcBef>
                <a:spcPts val="0"/>
              </a:spcBef>
              <a:spcAft>
                <a:spcPts val="0"/>
              </a:spcAft>
              <a:buFontTx/>
              <a:buChar char="-"/>
            </a:pPr>
            <a:r>
              <a:rPr lang="en-GB" sz="900" b="0" i="0" u="none" strike="noStrike" cap="none" dirty="0" smtClean="0">
                <a:solidFill>
                  <a:schemeClr val="dk1"/>
                </a:solidFill>
                <a:latin typeface="SassoonPrimaryInfant" panose="00000400000000000000" pitchFamily="2" charset="0"/>
                <a:sym typeface="Arial"/>
              </a:rPr>
              <a:t>Thursday 3</a:t>
            </a:r>
            <a:r>
              <a:rPr lang="en-GB" sz="900" b="0" i="0" u="none" strike="noStrike" cap="none" baseline="30000" dirty="0" smtClean="0">
                <a:solidFill>
                  <a:schemeClr val="dk1"/>
                </a:solidFill>
                <a:latin typeface="SassoonPrimaryInfant" panose="00000400000000000000" pitchFamily="2" charset="0"/>
                <a:sym typeface="Arial"/>
              </a:rPr>
              <a:t>rd</a:t>
            </a:r>
            <a:r>
              <a:rPr lang="en-GB" sz="900" b="0" i="0" u="none" strike="noStrike" cap="none" dirty="0" smtClean="0">
                <a:solidFill>
                  <a:schemeClr val="dk1"/>
                </a:solidFill>
                <a:latin typeface="SassoonPrimaryInfant" panose="00000400000000000000" pitchFamily="2" charset="0"/>
                <a:sym typeface="Arial"/>
              </a:rPr>
              <a:t> April – Year 4 MTC meeting 4:30pm – Book via </a:t>
            </a:r>
            <a:r>
              <a:rPr lang="en-GB" sz="900" b="0" i="0" u="none" strike="noStrike" cap="none" dirty="0" err="1" smtClean="0">
                <a:solidFill>
                  <a:schemeClr val="dk1"/>
                </a:solidFill>
                <a:latin typeface="SassoonPrimaryInfant" panose="00000400000000000000" pitchFamily="2" charset="0"/>
                <a:sym typeface="Arial"/>
              </a:rPr>
              <a:t>ParentMail</a:t>
            </a:r>
            <a:endParaRPr lang="en-GB" sz="900" b="0" i="0" u="none" strike="noStrike" cap="none" dirty="0" smtClean="0">
              <a:solidFill>
                <a:schemeClr val="dk1"/>
              </a:solidFill>
              <a:latin typeface="SassoonPrimaryInfant" panose="00000400000000000000" pitchFamily="2" charset="0"/>
              <a:sym typeface="Arial"/>
            </a:endParaRPr>
          </a:p>
          <a:p>
            <a:pPr marL="171450" marR="0" lvl="0" indent="-171450" algn="l" rtl="0">
              <a:lnSpc>
                <a:spcPct val="100000"/>
              </a:lnSpc>
              <a:spcBef>
                <a:spcPts val="0"/>
              </a:spcBef>
              <a:spcAft>
                <a:spcPts val="0"/>
              </a:spcAft>
              <a:buFontTx/>
              <a:buChar char="-"/>
            </a:pPr>
            <a:r>
              <a:rPr lang="en-GB" sz="900" dirty="0" smtClean="0">
                <a:solidFill>
                  <a:schemeClr val="dk1"/>
                </a:solidFill>
                <a:latin typeface="SassoonPrimaryInfant" panose="00000400000000000000" pitchFamily="2" charset="0"/>
              </a:rPr>
              <a:t>Monday 7</a:t>
            </a:r>
            <a:r>
              <a:rPr lang="en-GB" sz="900" baseline="30000" dirty="0" smtClean="0">
                <a:solidFill>
                  <a:schemeClr val="dk1"/>
                </a:solidFill>
                <a:latin typeface="SassoonPrimaryInfant" panose="00000400000000000000" pitchFamily="2" charset="0"/>
              </a:rPr>
              <a:t>th</a:t>
            </a:r>
            <a:r>
              <a:rPr lang="en-GB" sz="900" dirty="0" smtClean="0">
                <a:solidFill>
                  <a:schemeClr val="dk1"/>
                </a:solidFill>
                <a:latin typeface="SassoonPrimaryInfant" panose="00000400000000000000" pitchFamily="2" charset="0"/>
              </a:rPr>
              <a:t> April-Wednesday 9</a:t>
            </a:r>
            <a:r>
              <a:rPr lang="en-GB" sz="900" baseline="30000" dirty="0" smtClean="0">
                <a:solidFill>
                  <a:schemeClr val="dk1"/>
                </a:solidFill>
                <a:latin typeface="SassoonPrimaryInfant" panose="00000400000000000000" pitchFamily="2" charset="0"/>
              </a:rPr>
              <a:t>th</a:t>
            </a:r>
            <a:r>
              <a:rPr lang="en-GB" sz="900" dirty="0" smtClean="0">
                <a:solidFill>
                  <a:schemeClr val="dk1"/>
                </a:solidFill>
                <a:latin typeface="SassoonPrimaryInfant" panose="00000400000000000000" pitchFamily="2" charset="0"/>
              </a:rPr>
              <a:t> April – Parent/teacher consultations</a:t>
            </a:r>
          </a:p>
          <a:p>
            <a:pPr marL="171450" marR="0" lvl="0" indent="-171450" algn="l" rtl="0">
              <a:lnSpc>
                <a:spcPct val="100000"/>
              </a:lnSpc>
              <a:spcBef>
                <a:spcPts val="0"/>
              </a:spcBef>
              <a:spcAft>
                <a:spcPts val="0"/>
              </a:spcAft>
              <a:buFontTx/>
              <a:buChar char="-"/>
            </a:pPr>
            <a:r>
              <a:rPr lang="en-GB" sz="900" b="0" i="0" u="none" strike="noStrike" cap="none" dirty="0" smtClean="0">
                <a:solidFill>
                  <a:schemeClr val="dk1"/>
                </a:solidFill>
                <a:latin typeface="SassoonPrimaryInfant" panose="00000400000000000000" pitchFamily="2" charset="0"/>
                <a:sym typeface="Arial"/>
              </a:rPr>
              <a:t>Thursday 10</a:t>
            </a:r>
            <a:r>
              <a:rPr lang="en-GB" sz="900" b="0" i="0" u="none" strike="noStrike" cap="none" baseline="30000" dirty="0" smtClean="0">
                <a:solidFill>
                  <a:schemeClr val="dk1"/>
                </a:solidFill>
                <a:latin typeface="SassoonPrimaryInfant" panose="00000400000000000000" pitchFamily="2" charset="0"/>
                <a:sym typeface="Arial"/>
              </a:rPr>
              <a:t>th</a:t>
            </a:r>
            <a:r>
              <a:rPr lang="en-GB" sz="900" b="0" i="0" u="none" strike="noStrike" cap="none" dirty="0" smtClean="0">
                <a:solidFill>
                  <a:schemeClr val="dk1"/>
                </a:solidFill>
                <a:latin typeface="SassoonPrimaryInfant" panose="00000400000000000000" pitchFamily="2" charset="0"/>
                <a:sym typeface="Arial"/>
              </a:rPr>
              <a:t> April – Additional opportunity for transition to GCMS – selected pupils only 9:30-2:30pm – Parents informed via </a:t>
            </a:r>
            <a:r>
              <a:rPr lang="en-GB" sz="900" b="0" i="0" u="none" strike="noStrike" cap="none" dirty="0" err="1" smtClean="0">
                <a:solidFill>
                  <a:schemeClr val="dk1"/>
                </a:solidFill>
                <a:latin typeface="SassoonPrimaryInfant" panose="00000400000000000000" pitchFamily="2" charset="0"/>
                <a:sym typeface="Arial"/>
              </a:rPr>
              <a:t>ParentMail</a:t>
            </a:r>
            <a:endParaRPr lang="en-GB" sz="900" b="0" i="0" u="none" strike="noStrike" cap="none" dirty="0" smtClean="0">
              <a:solidFill>
                <a:schemeClr val="dk1"/>
              </a:solidFill>
              <a:latin typeface="SassoonPrimaryInfant" panose="00000400000000000000" pitchFamily="2" charset="0"/>
              <a:sym typeface="Arial"/>
            </a:endParaRPr>
          </a:p>
          <a:p>
            <a:pPr marL="171450" marR="0" lvl="0" indent="-171450" algn="l" rtl="0">
              <a:lnSpc>
                <a:spcPct val="100000"/>
              </a:lnSpc>
              <a:spcBef>
                <a:spcPts val="0"/>
              </a:spcBef>
              <a:spcAft>
                <a:spcPts val="0"/>
              </a:spcAft>
              <a:buFontTx/>
              <a:buChar char="-"/>
            </a:pPr>
            <a:r>
              <a:rPr lang="en-GB" sz="900" dirty="0" smtClean="0">
                <a:solidFill>
                  <a:schemeClr val="dk1"/>
                </a:solidFill>
                <a:latin typeface="SassoonPrimaryInfant" panose="00000400000000000000" pitchFamily="2" charset="0"/>
              </a:rPr>
              <a:t>Friday 11</a:t>
            </a:r>
            <a:r>
              <a:rPr lang="en-GB" sz="900" baseline="30000" dirty="0" smtClean="0">
                <a:solidFill>
                  <a:schemeClr val="dk1"/>
                </a:solidFill>
                <a:latin typeface="SassoonPrimaryInfant" panose="00000400000000000000" pitchFamily="2" charset="0"/>
              </a:rPr>
              <a:t>th</a:t>
            </a:r>
            <a:r>
              <a:rPr lang="en-GB" sz="900" dirty="0" smtClean="0">
                <a:solidFill>
                  <a:schemeClr val="dk1"/>
                </a:solidFill>
                <a:latin typeface="SassoonPrimaryInfant" panose="00000400000000000000" pitchFamily="2" charset="0"/>
              </a:rPr>
              <a:t> April – Gosforth Voice tour – Selected parents informed</a:t>
            </a:r>
          </a:p>
          <a:p>
            <a:pPr marL="171450" marR="0" lvl="0" indent="-171450" algn="l" rtl="0">
              <a:lnSpc>
                <a:spcPct val="100000"/>
              </a:lnSpc>
              <a:spcBef>
                <a:spcPts val="0"/>
              </a:spcBef>
              <a:spcAft>
                <a:spcPts val="0"/>
              </a:spcAft>
              <a:buFontTx/>
              <a:buChar char="-"/>
            </a:pPr>
            <a:r>
              <a:rPr lang="en-GB" sz="900" b="0" i="0" u="none" strike="noStrike" cap="none" dirty="0" smtClean="0">
                <a:solidFill>
                  <a:schemeClr val="dk1"/>
                </a:solidFill>
                <a:latin typeface="SassoonPrimaryInfant" panose="00000400000000000000" pitchFamily="2" charset="0"/>
                <a:sym typeface="Arial"/>
              </a:rPr>
              <a:t>Friday 11</a:t>
            </a:r>
            <a:r>
              <a:rPr lang="en-GB" sz="900" b="0" i="0" u="none" strike="noStrike" cap="none" baseline="30000" dirty="0" smtClean="0">
                <a:solidFill>
                  <a:schemeClr val="dk1"/>
                </a:solidFill>
                <a:latin typeface="SassoonPrimaryInfant" panose="00000400000000000000" pitchFamily="2" charset="0"/>
                <a:sym typeface="Arial"/>
              </a:rPr>
              <a:t>th</a:t>
            </a:r>
            <a:r>
              <a:rPr lang="en-GB" sz="900" b="0" i="0" u="none" strike="noStrike" cap="none" dirty="0" smtClean="0">
                <a:solidFill>
                  <a:schemeClr val="dk1"/>
                </a:solidFill>
                <a:latin typeface="SassoonPrimaryInfant" panose="00000400000000000000" pitchFamily="2" charset="0"/>
                <a:sym typeface="Arial"/>
              </a:rPr>
              <a:t> April – Easter service at All Saints – 1:30pm – more info via </a:t>
            </a:r>
            <a:r>
              <a:rPr lang="en-GB" sz="900" b="0" i="0" u="none" strike="noStrike" cap="none" dirty="0" err="1" smtClean="0">
                <a:solidFill>
                  <a:schemeClr val="dk1"/>
                </a:solidFill>
                <a:latin typeface="SassoonPrimaryInfant" panose="00000400000000000000" pitchFamily="2" charset="0"/>
                <a:sym typeface="Arial"/>
              </a:rPr>
              <a:t>ParentMail</a:t>
            </a:r>
            <a:endParaRPr lang="en-GB" sz="900" b="0" i="0" u="none" strike="noStrike" cap="none" dirty="0" smtClean="0">
              <a:solidFill>
                <a:schemeClr val="dk1"/>
              </a:solidFill>
              <a:latin typeface="SassoonPrimaryInfant" panose="00000400000000000000" pitchFamily="2" charset="0"/>
              <a:sym typeface="Arial"/>
            </a:endParaRPr>
          </a:p>
          <a:p>
            <a:pPr marL="171450" marR="0" lvl="0" indent="-171450" algn="l" rtl="0">
              <a:lnSpc>
                <a:spcPct val="100000"/>
              </a:lnSpc>
              <a:spcBef>
                <a:spcPts val="0"/>
              </a:spcBef>
              <a:spcAft>
                <a:spcPts val="0"/>
              </a:spcAft>
              <a:buFontTx/>
              <a:buChar char="-"/>
            </a:pPr>
            <a:r>
              <a:rPr lang="en-GB" sz="900" dirty="0" smtClean="0">
                <a:solidFill>
                  <a:schemeClr val="dk1"/>
                </a:solidFill>
                <a:latin typeface="SassoonPrimaryInfant" panose="00000400000000000000" pitchFamily="2" charset="0"/>
              </a:rPr>
              <a:t>Monday 28</a:t>
            </a:r>
            <a:r>
              <a:rPr lang="en-GB" sz="900" baseline="30000" dirty="0" smtClean="0">
                <a:solidFill>
                  <a:schemeClr val="dk1"/>
                </a:solidFill>
                <a:latin typeface="SassoonPrimaryInfant" panose="00000400000000000000" pitchFamily="2" charset="0"/>
              </a:rPr>
              <a:t>th</a:t>
            </a:r>
            <a:r>
              <a:rPr lang="en-GB" sz="900" dirty="0" smtClean="0">
                <a:solidFill>
                  <a:schemeClr val="dk1"/>
                </a:solidFill>
                <a:latin typeface="SassoonPrimaryInfant" panose="00000400000000000000" pitchFamily="2" charset="0"/>
              </a:rPr>
              <a:t> April – Year 4 Forest School</a:t>
            </a:r>
          </a:p>
          <a:p>
            <a:pPr marL="171450" marR="0" lvl="0" indent="-171450" algn="l" rtl="0">
              <a:lnSpc>
                <a:spcPct val="100000"/>
              </a:lnSpc>
              <a:spcBef>
                <a:spcPts val="0"/>
              </a:spcBef>
              <a:spcAft>
                <a:spcPts val="0"/>
              </a:spcAft>
              <a:buFontTx/>
              <a:buChar char="-"/>
            </a:pPr>
            <a:r>
              <a:rPr lang="en-GB" sz="900" b="0" i="0" u="none" strike="noStrike" cap="none" dirty="0" smtClean="0">
                <a:solidFill>
                  <a:schemeClr val="dk1"/>
                </a:solidFill>
                <a:latin typeface="SassoonPrimaryInfant" panose="00000400000000000000" pitchFamily="2" charset="0"/>
                <a:sym typeface="Arial"/>
              </a:rPr>
              <a:t>Wednesday 30</a:t>
            </a:r>
            <a:r>
              <a:rPr lang="en-GB" sz="900" b="0" i="0" u="none" strike="noStrike" cap="none" baseline="30000" dirty="0" smtClean="0">
                <a:solidFill>
                  <a:schemeClr val="dk1"/>
                </a:solidFill>
                <a:latin typeface="SassoonPrimaryInfant" panose="00000400000000000000" pitchFamily="2" charset="0"/>
                <a:sym typeface="Arial"/>
              </a:rPr>
              <a:t>th</a:t>
            </a:r>
            <a:r>
              <a:rPr lang="en-GB" sz="900" b="0" i="0" u="none" strike="noStrike" cap="none" dirty="0" smtClean="0">
                <a:solidFill>
                  <a:schemeClr val="dk1"/>
                </a:solidFill>
                <a:latin typeface="SassoonPrimaryInfant" panose="00000400000000000000" pitchFamily="2" charset="0"/>
                <a:sym typeface="Arial"/>
              </a:rPr>
              <a:t> April – Class photographs</a:t>
            </a:r>
          </a:p>
        </p:txBody>
      </p:sp>
      <p:sp>
        <p:nvSpPr>
          <p:cNvPr id="150" name="Google Shape;150;p1"/>
          <p:cNvSpPr txBox="1"/>
          <p:nvPr/>
        </p:nvSpPr>
        <p:spPr>
          <a:xfrm>
            <a:off x="4214372" y="4895239"/>
            <a:ext cx="3888827" cy="1338788"/>
          </a:xfrm>
          <a:prstGeom prst="rect">
            <a:avLst/>
          </a:prstGeom>
          <a:no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In Science, we are learning about </a:t>
            </a:r>
            <a:r>
              <a:rPr lang="en-GB" sz="900" b="0" i="0" u="none" strike="noStrike" cap="none" dirty="0" smtClean="0">
                <a:solidFill>
                  <a:schemeClr val="dk1"/>
                </a:solidFill>
                <a:latin typeface="SassoonPrimaryInfant" panose="00000400000000000000" pitchFamily="2" charset="0"/>
                <a:sym typeface="Arial"/>
              </a:rPr>
              <a:t>Energy focusing on sound and vibrations. </a:t>
            </a:r>
            <a:endParaRPr sz="9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We will be working scientifically by </a:t>
            </a:r>
            <a:r>
              <a:rPr lang="en-GB" sz="900" b="0" i="0" u="none" strike="noStrike" cap="none" dirty="0" smtClean="0">
                <a:solidFill>
                  <a:schemeClr val="dk1"/>
                </a:solidFill>
                <a:latin typeface="SassoonPrimaryInfant" panose="00000400000000000000" pitchFamily="2" charset="0"/>
                <a:sym typeface="Arial"/>
              </a:rPr>
              <a:t>suggesting what observations to make and how long to make them for, closely observing how instruments make sound and presenting data and making conclusions from that data. </a:t>
            </a:r>
            <a:endParaRPr sz="9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Our scientist of the term is </a:t>
            </a:r>
            <a:r>
              <a:rPr lang="en-GB" sz="900" b="0" i="0" u="none" strike="noStrike" cap="none" dirty="0" smtClean="0">
                <a:solidFill>
                  <a:schemeClr val="dk1"/>
                </a:solidFill>
                <a:latin typeface="SassoonPrimaryInfant" panose="00000400000000000000" pitchFamily="2" charset="0"/>
                <a:sym typeface="Arial"/>
              </a:rPr>
              <a:t>Ada Lovelace. </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 </a:t>
            </a:r>
            <a:r>
              <a:rPr lang="en-GB" sz="900" b="0" i="0" u="none" strike="noStrike" cap="none" dirty="0" smtClean="0">
                <a:solidFill>
                  <a:schemeClr val="dk1"/>
                </a:solidFill>
                <a:latin typeface="SassoonPrimaryInfant" panose="00000400000000000000" pitchFamily="2" charset="0"/>
                <a:sym typeface="Arial"/>
              </a:rPr>
              <a:t>pitch, matter, eardrum, decibels, hertz, insulator of sound. </a:t>
            </a:r>
            <a:endParaRPr sz="900" b="0" i="0" u="none" strike="noStrike" cap="none" dirty="0">
              <a:solidFill>
                <a:srgbClr val="000000"/>
              </a:solidFill>
              <a:latin typeface="SassoonPrimaryInfant" panose="00000400000000000000" pitchFamily="2" charset="0"/>
              <a:sym typeface="Arial"/>
            </a:endParaRPr>
          </a:p>
        </p:txBody>
      </p:sp>
      <p:sp>
        <p:nvSpPr>
          <p:cNvPr id="151" name="Google Shape;151;p1"/>
          <p:cNvSpPr txBox="1"/>
          <p:nvPr/>
        </p:nvSpPr>
        <p:spPr>
          <a:xfrm>
            <a:off x="99299" y="5200413"/>
            <a:ext cx="4032149" cy="1338788"/>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In RE, we will </a:t>
            </a:r>
            <a:r>
              <a:rPr lang="en-GB" sz="900" dirty="0" smtClean="0">
                <a:solidFill>
                  <a:schemeClr val="dk1"/>
                </a:solidFill>
                <a:latin typeface="SassoonPrimaryInfant" panose="00000400000000000000" pitchFamily="2" charset="0"/>
              </a:rPr>
              <a:t>move onto learning about Gospel, and our enquiry question will be ‘What kind of world did Jesus want?’</a:t>
            </a:r>
            <a:endParaRPr sz="900" b="0" i="0" u="none" strike="noStrike" cap="none" dirty="0">
              <a:solidFill>
                <a:schemeClr val="dk1"/>
              </a:solidFill>
              <a:latin typeface="SassoonPrimaryInfant" panose="00000400000000000000" pitchFamily="2" charset="0"/>
              <a:sym typeface="Arial"/>
            </a:endParaRPr>
          </a:p>
          <a:p>
            <a:pPr lvl="0">
              <a:buSzPts val="900"/>
            </a:pPr>
            <a:r>
              <a:rPr lang="en-GB" sz="900" b="0" i="0" u="none" strike="noStrike" cap="none" dirty="0">
                <a:solidFill>
                  <a:schemeClr val="dk1"/>
                </a:solidFill>
                <a:latin typeface="SassoonPrimaryInfant" panose="00000400000000000000" pitchFamily="2" charset="0"/>
                <a:sym typeface="Arial"/>
              </a:rPr>
              <a:t>We will </a:t>
            </a:r>
            <a:r>
              <a:rPr lang="en-GB" sz="900" dirty="0" smtClean="0">
                <a:solidFill>
                  <a:schemeClr val="dk1"/>
                </a:solidFill>
                <a:latin typeface="SassoonPrimaryInfant" panose="00000400000000000000" pitchFamily="2" charset="0"/>
              </a:rPr>
              <a:t>be making sense by making clear links between the calling of the first disciples and how Christians today try to follow Jesus, understanding impact by giving examples of how Christians show love to all and making </a:t>
            </a:r>
            <a:r>
              <a:rPr lang="en-GB" sz="900" dirty="0">
                <a:solidFill>
                  <a:schemeClr val="dk1"/>
                </a:solidFill>
                <a:latin typeface="SassoonPrimaryInfant" panose="00000400000000000000" pitchFamily="2" charset="0"/>
              </a:rPr>
              <a:t>connections </a:t>
            </a:r>
            <a:r>
              <a:rPr lang="en-GB" sz="900" dirty="0" smtClean="0">
                <a:solidFill>
                  <a:schemeClr val="dk1"/>
                </a:solidFill>
                <a:latin typeface="SassoonPrimaryInfant" panose="00000400000000000000" pitchFamily="2" charset="0"/>
              </a:rPr>
              <a:t>by </a:t>
            </a:r>
            <a:r>
              <a:rPr lang="en-GB" sz="900" dirty="0">
                <a:solidFill>
                  <a:schemeClr val="dk1"/>
                </a:solidFill>
                <a:latin typeface="SassoonPrimaryInfant" panose="00000400000000000000" pitchFamily="2" charset="0"/>
              </a:rPr>
              <a:t>make links between </a:t>
            </a:r>
            <a:r>
              <a:rPr lang="en-GB" sz="900" dirty="0" smtClean="0">
                <a:solidFill>
                  <a:schemeClr val="dk1"/>
                </a:solidFill>
                <a:latin typeface="SassoonPrimaryInfant" panose="00000400000000000000" pitchFamily="2" charset="0"/>
              </a:rPr>
              <a:t>the Bible </a:t>
            </a:r>
            <a:r>
              <a:rPr lang="en-GB" sz="900" dirty="0">
                <a:solidFill>
                  <a:schemeClr val="dk1"/>
                </a:solidFill>
                <a:latin typeface="SassoonPrimaryInfant" panose="00000400000000000000" pitchFamily="2" charset="0"/>
              </a:rPr>
              <a:t>stories studied and the importance of love</a:t>
            </a: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 : </a:t>
            </a:r>
            <a:r>
              <a:rPr lang="en-GB" sz="900" b="0" i="0" u="none" strike="noStrike" cap="none" dirty="0" smtClean="0">
                <a:solidFill>
                  <a:schemeClr val="dk1"/>
                </a:solidFill>
                <a:latin typeface="SassoonPrimaryInfant" panose="00000400000000000000" pitchFamily="2" charset="0"/>
                <a:sym typeface="Arial"/>
              </a:rPr>
              <a:t>Gospel, disciples, clergy, controversial. </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p:txBody>
      </p:sp>
      <p:sp>
        <p:nvSpPr>
          <p:cNvPr id="152" name="Google Shape;152;p1"/>
          <p:cNvSpPr txBox="1"/>
          <p:nvPr/>
        </p:nvSpPr>
        <p:spPr>
          <a:xfrm>
            <a:off x="4214372" y="3781583"/>
            <a:ext cx="3849151" cy="92328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In </a:t>
            </a:r>
            <a:r>
              <a:rPr lang="en-GB" sz="900" dirty="0" smtClean="0">
                <a:solidFill>
                  <a:schemeClr val="dk1"/>
                </a:solidFill>
                <a:latin typeface="SassoonPrimaryInfant" panose="00000400000000000000" pitchFamily="2" charset="0"/>
              </a:rPr>
              <a:t>DT</a:t>
            </a:r>
            <a:r>
              <a:rPr lang="en-GB" sz="900" b="0" i="0" u="none" strike="noStrike" cap="none" dirty="0" smtClean="0">
                <a:solidFill>
                  <a:schemeClr val="dk1"/>
                </a:solidFill>
                <a:latin typeface="SassoonPrimaryInfant" panose="00000400000000000000" pitchFamily="2" charset="0"/>
                <a:sym typeface="Arial"/>
              </a:rPr>
              <a:t>, </a:t>
            </a:r>
            <a:r>
              <a:rPr lang="en-GB" sz="900" b="0" i="0" u="none" strike="noStrike" cap="none" dirty="0">
                <a:solidFill>
                  <a:schemeClr val="dk1"/>
                </a:solidFill>
                <a:latin typeface="SassoonPrimaryInfant" panose="00000400000000000000" pitchFamily="2" charset="0"/>
                <a:sym typeface="Arial"/>
              </a:rPr>
              <a:t>we will </a:t>
            </a:r>
            <a:r>
              <a:rPr lang="en-GB" sz="900" b="0" i="0" u="none" strike="noStrike" cap="none" dirty="0" smtClean="0">
                <a:solidFill>
                  <a:schemeClr val="dk1"/>
                </a:solidFill>
                <a:latin typeface="SassoonPrimaryInfant" panose="00000400000000000000" pitchFamily="2" charset="0"/>
                <a:sym typeface="Arial"/>
              </a:rPr>
              <a:t>be focused on electrical systems, specifically looking at torches. We will follow the known pattern of design, make and evaluate and considering target audience whilst ensuring that the product fits the design brief.</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lvl="0">
              <a:buSzPts val="900"/>
            </a:pPr>
            <a:r>
              <a:rPr lang="en-GB" sz="900" b="0" i="0" u="none" strike="noStrike" cap="none" dirty="0">
                <a:solidFill>
                  <a:schemeClr val="dk1"/>
                </a:solidFill>
                <a:latin typeface="SassoonPrimaryInfant" panose="00000400000000000000" pitchFamily="2" charset="0"/>
                <a:sym typeface="Arial"/>
              </a:rPr>
              <a:t>Key vocabulary: </a:t>
            </a:r>
            <a:r>
              <a:rPr lang="en-GB" sz="900" dirty="0">
                <a:solidFill>
                  <a:schemeClr val="dk1"/>
                </a:solidFill>
                <a:latin typeface="SassoonPrimaryInfant" panose="00000400000000000000" pitchFamily="2" charset="0"/>
              </a:rPr>
              <a:t>i</a:t>
            </a:r>
            <a:r>
              <a:rPr lang="en-GB" sz="900" dirty="0" smtClean="0">
                <a:solidFill>
                  <a:schemeClr val="dk1"/>
                </a:solidFill>
                <a:latin typeface="SassoonPrimaryInfant" panose="00000400000000000000" pitchFamily="2" charset="0"/>
              </a:rPr>
              <a:t>nsulator, series circuit, electronic item, component, conductor</a:t>
            </a:r>
            <a:endParaRPr sz="900" b="0" i="0" u="none" strike="noStrike" cap="none" dirty="0">
              <a:solidFill>
                <a:srgbClr val="000000"/>
              </a:solidFill>
              <a:latin typeface="SassoonPrimaryInfant" panose="00000400000000000000" pitchFamily="2" charset="0"/>
              <a:sym typeface="Arial"/>
            </a:endParaRPr>
          </a:p>
        </p:txBody>
      </p:sp>
      <p:sp>
        <p:nvSpPr>
          <p:cNvPr id="153" name="Google Shape;153;p1"/>
          <p:cNvSpPr txBox="1"/>
          <p:nvPr/>
        </p:nvSpPr>
        <p:spPr>
          <a:xfrm>
            <a:off x="8187444" y="21654"/>
            <a:ext cx="3854401" cy="1200288"/>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In </a:t>
            </a:r>
            <a:r>
              <a:rPr lang="en-GB" sz="900" dirty="0" smtClean="0">
                <a:solidFill>
                  <a:schemeClr val="dk1"/>
                </a:solidFill>
                <a:latin typeface="SassoonPrimaryInfant" panose="00000400000000000000" pitchFamily="2" charset="0"/>
              </a:rPr>
              <a:t>History</a:t>
            </a:r>
            <a:r>
              <a:rPr lang="en-GB" sz="900" b="0" i="0" u="none" strike="noStrike" cap="none" dirty="0" smtClean="0">
                <a:solidFill>
                  <a:schemeClr val="dk1"/>
                </a:solidFill>
                <a:latin typeface="SassoonPrimaryInfant" panose="00000400000000000000" pitchFamily="2" charset="0"/>
                <a:sym typeface="Arial"/>
              </a:rPr>
              <a:t>, </a:t>
            </a:r>
            <a:r>
              <a:rPr lang="en-GB" sz="900" b="0" i="0" u="none" strike="noStrike" cap="none" dirty="0">
                <a:solidFill>
                  <a:schemeClr val="dk1"/>
                </a:solidFill>
                <a:latin typeface="SassoonPrimaryInfant" panose="00000400000000000000" pitchFamily="2" charset="0"/>
                <a:sym typeface="Arial"/>
              </a:rPr>
              <a:t>we will be learning about </a:t>
            </a:r>
            <a:r>
              <a:rPr lang="en-GB" sz="900" b="0" i="0" u="none" strike="noStrike" cap="none" dirty="0" smtClean="0">
                <a:solidFill>
                  <a:schemeClr val="dk1"/>
                </a:solidFill>
                <a:latin typeface="SassoonPrimaryInfant" panose="00000400000000000000" pitchFamily="2" charset="0"/>
                <a:sym typeface="Arial"/>
              </a:rPr>
              <a:t>the North East of the U.K. and focusing on the geographical concepts of location and place and change. </a:t>
            </a:r>
            <a:endParaRPr dirty="0">
              <a:latin typeface="SassoonPrimaryInfant" panose="00000400000000000000" pitchFamily="2" charset="0"/>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We will </a:t>
            </a:r>
            <a:r>
              <a:rPr lang="en-GB" sz="900" b="0" i="0" u="none" strike="noStrike" cap="none" dirty="0" smtClean="0">
                <a:solidFill>
                  <a:schemeClr val="dk1"/>
                </a:solidFill>
                <a:latin typeface="SassoonPrimaryInfant" panose="00000400000000000000" pitchFamily="2" charset="0"/>
                <a:sym typeface="Arial"/>
              </a:rPr>
              <a:t>use 4-figure grid references to describe the location of the North East, use directional location and physical features to describe relative location and learn to recognise the significance of location. We will also highlight the biggest changes to the region and begin to discuss the reasoning of this. </a:t>
            </a:r>
            <a:endParaRPr sz="9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a:t>
            </a:r>
            <a:r>
              <a:rPr lang="en-GB" sz="900" b="0" i="0" u="none" strike="noStrike" cap="none" dirty="0" smtClean="0">
                <a:solidFill>
                  <a:schemeClr val="dk1"/>
                </a:solidFill>
                <a:latin typeface="SassoonPrimaryInfant" panose="00000400000000000000" pitchFamily="2" charset="0"/>
                <a:sym typeface="Arial"/>
              </a:rPr>
              <a:t>: urban, rural, location, county, population.</a:t>
            </a:r>
            <a:endParaRPr sz="900" b="0" i="0" u="none" strike="noStrike" cap="none" dirty="0">
              <a:solidFill>
                <a:schemeClr val="dk1"/>
              </a:solidFill>
              <a:latin typeface="SassoonPrimaryInfant" panose="00000400000000000000" pitchFamily="2" charset="0"/>
              <a:sym typeface="Arial"/>
            </a:endParaRPr>
          </a:p>
        </p:txBody>
      </p:sp>
      <p:sp>
        <p:nvSpPr>
          <p:cNvPr id="154" name="Google Shape;154;p1"/>
          <p:cNvSpPr txBox="1"/>
          <p:nvPr/>
        </p:nvSpPr>
        <p:spPr>
          <a:xfrm>
            <a:off x="8187443" y="1280759"/>
            <a:ext cx="3854401" cy="106178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lvl="0">
              <a:buSzPts val="900"/>
            </a:pPr>
            <a:r>
              <a:rPr lang="en-GB" sz="900" b="0" i="0" u="none" strike="noStrike" cap="none" dirty="0">
                <a:solidFill>
                  <a:schemeClr val="dk1"/>
                </a:solidFill>
                <a:latin typeface="SassoonPrimaryInfant" panose="00000400000000000000" pitchFamily="2" charset="0"/>
                <a:sym typeface="Arial"/>
              </a:rPr>
              <a:t>In Computing, we will be </a:t>
            </a:r>
            <a:r>
              <a:rPr lang="en-GB" sz="900" b="0" i="0" u="none" strike="noStrike" cap="none" dirty="0" smtClean="0">
                <a:solidFill>
                  <a:schemeClr val="dk1"/>
                </a:solidFill>
                <a:latin typeface="SassoonPrimaryInfant" panose="00000400000000000000" pitchFamily="2" charset="0"/>
                <a:sym typeface="Arial"/>
              </a:rPr>
              <a:t>focusing on Data Handling and looking in depth at Investigating Weather. We will be researching and storing data on spreadsheets and designing our own weather station. </a:t>
            </a:r>
            <a:endParaRPr lang="en-GB" sz="900" dirty="0" smtClean="0">
              <a:solidFill>
                <a:schemeClr val="dk1"/>
              </a:solidFill>
              <a:latin typeface="SassoonPrimaryInfant" panose="00000400000000000000" pitchFamily="2" charset="0"/>
            </a:endParaRPr>
          </a:p>
          <a:p>
            <a:pPr lvl="0">
              <a:buSzPts val="900"/>
            </a:pPr>
            <a:endParaRPr sz="900" b="0" i="0" u="none" strike="noStrike" cap="none" dirty="0">
              <a:solidFill>
                <a:schemeClr val="dk1"/>
              </a:solidFill>
              <a:latin typeface="SassoonPrimaryInfant" panose="00000400000000000000" pitchFamily="2" charset="0"/>
              <a:sym typeface="Arial"/>
            </a:endParaRPr>
          </a:p>
          <a:p>
            <a:pPr lvl="0"/>
            <a:r>
              <a:rPr lang="en-GB" sz="900" b="0" i="0" u="none" strike="noStrike" cap="none" dirty="0">
                <a:solidFill>
                  <a:schemeClr val="dk1"/>
                </a:solidFill>
                <a:latin typeface="SassoonPrimaryInfant" panose="00000400000000000000" pitchFamily="2" charset="0"/>
                <a:sym typeface="Arial"/>
              </a:rPr>
              <a:t>We will be accessing the following websites : </a:t>
            </a:r>
            <a:r>
              <a:rPr lang="en-GB" sz="900" dirty="0">
                <a:latin typeface="SassoonPrimaryInfant" panose="00000400000000000000" pitchFamily="2" charset="0"/>
              </a:rPr>
              <a:t> </a:t>
            </a:r>
            <a:r>
              <a:rPr lang="en-GB" sz="900" dirty="0" smtClean="0">
                <a:latin typeface="SassoonPrimaryInfant" panose="00000400000000000000" pitchFamily="2" charset="0"/>
                <a:hlinkClick r:id="rId4"/>
              </a:rPr>
              <a:t>www.code.org</a:t>
            </a:r>
            <a:r>
              <a:rPr lang="en-GB" sz="900" dirty="0">
                <a:latin typeface="SassoonPrimaryInfant" panose="00000400000000000000" pitchFamily="2" charset="0"/>
              </a:rPr>
              <a:t> and </a:t>
            </a:r>
            <a:r>
              <a:rPr lang="en-GB" sz="900" dirty="0">
                <a:latin typeface="SassoonPrimaryInfant" panose="00000400000000000000" pitchFamily="2" charset="0"/>
                <a:hlinkClick r:id="rId5"/>
              </a:rPr>
              <a:t>https://</a:t>
            </a:r>
            <a:r>
              <a:rPr lang="en-GB" sz="900" dirty="0" smtClean="0">
                <a:latin typeface="SassoonPrimaryInfant" panose="00000400000000000000" pitchFamily="2" charset="0"/>
                <a:hlinkClick r:id="rId5"/>
              </a:rPr>
              <a:t>makecode.microbit.org</a:t>
            </a:r>
            <a:r>
              <a:rPr lang="en-GB" sz="900" dirty="0" smtClean="0">
                <a:latin typeface="SassoonPrimaryInfant" panose="00000400000000000000" pitchFamily="2" charset="0"/>
              </a:rPr>
              <a:t> </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  </a:t>
            </a:r>
            <a:r>
              <a:rPr lang="en-GB" sz="900" b="0" i="0" u="none" strike="noStrike" cap="none" dirty="0" smtClean="0">
                <a:solidFill>
                  <a:schemeClr val="dk1"/>
                </a:solidFill>
                <a:latin typeface="SassoonPrimaryInfant" panose="00000400000000000000" pitchFamily="2" charset="0"/>
                <a:sym typeface="Arial"/>
              </a:rPr>
              <a:t>solar panel, temperature, degrees, climate zone.</a:t>
            </a:r>
            <a:endParaRPr sz="900" b="0" i="0" u="none" strike="noStrike" cap="none" dirty="0">
              <a:solidFill>
                <a:srgbClr val="000000"/>
              </a:solidFill>
              <a:latin typeface="SassoonPrimaryInfant" panose="00000400000000000000" pitchFamily="2" charset="0"/>
              <a:sym typeface="Arial"/>
            </a:endParaRPr>
          </a:p>
        </p:txBody>
      </p:sp>
      <p:sp>
        <p:nvSpPr>
          <p:cNvPr id="155" name="Google Shape;155;p1"/>
          <p:cNvSpPr txBox="1"/>
          <p:nvPr/>
        </p:nvSpPr>
        <p:spPr>
          <a:xfrm>
            <a:off x="8187441" y="2421358"/>
            <a:ext cx="3854401" cy="106178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lvl="0">
              <a:buSzPts val="900"/>
            </a:pPr>
            <a:r>
              <a:rPr lang="en-GB" sz="900" b="0" i="0" u="none" strike="noStrike" cap="none" dirty="0">
                <a:solidFill>
                  <a:schemeClr val="dk1"/>
                </a:solidFill>
                <a:latin typeface="SassoonPrimaryInfant" panose="00000400000000000000" pitchFamily="2" charset="0"/>
                <a:sym typeface="Arial"/>
              </a:rPr>
              <a:t>In Music, children </a:t>
            </a:r>
            <a:r>
              <a:rPr lang="en-GB" sz="900" dirty="0" smtClean="0">
                <a:solidFill>
                  <a:schemeClr val="dk1"/>
                </a:solidFill>
                <a:latin typeface="SassoonPrimaryInfant" panose="00000400000000000000" pitchFamily="2" charset="0"/>
              </a:rPr>
              <a:t>will be developing their knowledge and understanding of music through a unit called Rock and Roll. They will be learning about the origins and features of rock and roll music, learning the songs Hand Jive and Rock Around the Clock and performing as a whole class. </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 </a:t>
            </a:r>
            <a:r>
              <a:rPr lang="en-GB" sz="900" b="0" i="0" u="none" strike="noStrike" cap="none" dirty="0" smtClean="0">
                <a:solidFill>
                  <a:schemeClr val="dk1"/>
                </a:solidFill>
                <a:latin typeface="SassoonPrimaryInfant" panose="00000400000000000000" pitchFamily="2" charset="0"/>
                <a:sym typeface="Arial"/>
              </a:rPr>
              <a:t>style, rock and roll, hand jive, 1950s, notation, walking bass line</a:t>
            </a:r>
            <a:endParaRPr sz="900" b="0" i="0" u="none" strike="noStrike" cap="none" dirty="0">
              <a:solidFill>
                <a:schemeClr val="dk1"/>
              </a:solidFill>
              <a:latin typeface="SassoonPrimaryInfant" panose="00000400000000000000" pitchFamily="2" charset="0"/>
              <a:sym typeface="Arial"/>
            </a:endParaRPr>
          </a:p>
        </p:txBody>
      </p:sp>
      <p:sp>
        <p:nvSpPr>
          <p:cNvPr id="156" name="Google Shape;156;p1"/>
          <p:cNvSpPr txBox="1"/>
          <p:nvPr/>
        </p:nvSpPr>
        <p:spPr>
          <a:xfrm>
            <a:off x="4208000" y="2390929"/>
            <a:ext cx="3849151" cy="106178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In PE, we will be </a:t>
            </a:r>
            <a:r>
              <a:rPr lang="en-GB" sz="900" b="0" i="0" u="none" strike="noStrike" cap="none" dirty="0" smtClean="0">
                <a:solidFill>
                  <a:schemeClr val="dk1"/>
                </a:solidFill>
                <a:latin typeface="SassoonPrimaryInfant" panose="00000400000000000000" pitchFamily="2" charset="0"/>
                <a:sym typeface="Arial"/>
              </a:rPr>
              <a:t>developing our striking and fielding skills by learning the game of </a:t>
            </a:r>
            <a:r>
              <a:rPr lang="en-GB" sz="900" dirty="0" smtClean="0">
                <a:solidFill>
                  <a:schemeClr val="dk1"/>
                </a:solidFill>
                <a:latin typeface="SassoonPrimaryInfant" panose="00000400000000000000" pitchFamily="2" charset="0"/>
              </a:rPr>
              <a:t>rounders. </a:t>
            </a:r>
            <a:r>
              <a:rPr lang="en-GB" sz="900" b="0" i="0" u="none" strike="noStrike" cap="none" dirty="0" smtClean="0">
                <a:solidFill>
                  <a:schemeClr val="dk1"/>
                </a:solidFill>
                <a:latin typeface="SassoonPrimaryInfant" panose="00000400000000000000" pitchFamily="2" charset="0"/>
                <a:sym typeface="Arial"/>
              </a:rPr>
              <a:t>We </a:t>
            </a:r>
            <a:r>
              <a:rPr lang="en-GB" sz="900" b="0" i="0" u="none" strike="noStrike" cap="none" dirty="0">
                <a:solidFill>
                  <a:schemeClr val="dk1"/>
                </a:solidFill>
                <a:latin typeface="SassoonPrimaryInfant" panose="00000400000000000000" pitchFamily="2" charset="0"/>
                <a:sym typeface="Arial"/>
              </a:rPr>
              <a:t>will be </a:t>
            </a:r>
            <a:r>
              <a:rPr lang="en-GB" sz="900" b="0" i="0" u="none" strike="noStrike" cap="none" dirty="0" smtClean="0">
                <a:solidFill>
                  <a:schemeClr val="dk1"/>
                </a:solidFill>
                <a:latin typeface="SassoonPrimaryInfant" panose="00000400000000000000" pitchFamily="2" charset="0"/>
                <a:sym typeface="Arial"/>
              </a:rPr>
              <a:t>developing a range of skills in a competitive context and choosing and using a range of simple tactics in isolation and a game context. </a:t>
            </a: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 </a:t>
            </a:r>
            <a:r>
              <a:rPr lang="en-GB" sz="900" dirty="0" smtClean="0">
                <a:solidFill>
                  <a:schemeClr val="dk1"/>
                </a:solidFill>
                <a:latin typeface="SassoonPrimaryInfant" panose="00000400000000000000" pitchFamily="2" charset="0"/>
              </a:rPr>
              <a:t>zones, directing, speed, intercept</a:t>
            </a:r>
            <a:endParaRPr sz="9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 </a:t>
            </a:r>
            <a:endParaRPr sz="9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PE day: </a:t>
            </a:r>
            <a:r>
              <a:rPr lang="en-GB" sz="900" b="0" i="0" u="none" strike="noStrike" cap="none" dirty="0" smtClean="0">
                <a:solidFill>
                  <a:schemeClr val="dk1"/>
                </a:solidFill>
                <a:latin typeface="SassoonPrimaryInfant" panose="00000400000000000000" pitchFamily="2" charset="0"/>
                <a:sym typeface="Arial"/>
              </a:rPr>
              <a:t>Tuesday</a:t>
            </a:r>
            <a:endParaRPr sz="900" b="0" i="0" u="none" strike="noStrike" cap="none" dirty="0">
              <a:solidFill>
                <a:schemeClr val="dk1"/>
              </a:solidFill>
              <a:latin typeface="SassoonPrimaryInfant" panose="00000400000000000000" pitchFamily="2" charset="0"/>
              <a:sym typeface="Arial"/>
            </a:endParaRPr>
          </a:p>
        </p:txBody>
      </p:sp>
      <p:sp>
        <p:nvSpPr>
          <p:cNvPr id="157" name="Google Shape;157;p1"/>
          <p:cNvSpPr txBox="1"/>
          <p:nvPr/>
        </p:nvSpPr>
        <p:spPr>
          <a:xfrm>
            <a:off x="8187441" y="3518692"/>
            <a:ext cx="3857030" cy="923289"/>
          </a:xfrm>
          <a:prstGeom prst="rect">
            <a:avLst/>
          </a:prstGeom>
          <a:solidFill>
            <a:schemeClr val="lt1"/>
          </a:solidFill>
          <a:ln w="158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In PSHE, we will </a:t>
            </a:r>
            <a:r>
              <a:rPr lang="en-GB" sz="900" dirty="0" smtClean="0">
                <a:solidFill>
                  <a:schemeClr val="dk1"/>
                </a:solidFill>
                <a:latin typeface="SassoonPrimaryInfant" panose="00000400000000000000" pitchFamily="2" charset="0"/>
              </a:rPr>
              <a:t>cover two units; Citizenship and Economic Wellbeing. We will first look at human rights and the need for caring for the environment whilst exploring community and appreciating community diversity. We will then move onto understanding choices associated with spending and career aspirations. </a:t>
            </a:r>
            <a:endParaRPr sz="900" b="0" i="0" u="none" strike="noStrike" cap="none" dirty="0">
              <a:solidFill>
                <a:srgbClr val="000000"/>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chemeClr val="dk1"/>
              </a:solidFill>
              <a:latin typeface="SassoonPrimaryInfant" panose="00000400000000000000" pitchFamily="2" charset="0"/>
              <a:sym typeface="Arial"/>
            </a:endParaRPr>
          </a:p>
          <a:p>
            <a:pPr marL="0" marR="0" lvl="0" indent="0" algn="l" rtl="0">
              <a:lnSpc>
                <a:spcPct val="100000"/>
              </a:lnSpc>
              <a:spcBef>
                <a:spcPts val="0"/>
              </a:spcBef>
              <a:spcAft>
                <a:spcPts val="0"/>
              </a:spcAft>
              <a:buClr>
                <a:srgbClr val="000000"/>
              </a:buClr>
              <a:buSzPts val="900"/>
              <a:buFont typeface="Arial"/>
              <a:buNone/>
            </a:pPr>
            <a:r>
              <a:rPr lang="en-GB" sz="900" b="0" i="0" u="none" strike="noStrike" cap="none" dirty="0">
                <a:solidFill>
                  <a:schemeClr val="dk1"/>
                </a:solidFill>
                <a:latin typeface="SassoonPrimaryInfant" panose="00000400000000000000" pitchFamily="2" charset="0"/>
                <a:sym typeface="Arial"/>
              </a:rPr>
              <a:t>Key vocabulary: </a:t>
            </a:r>
            <a:r>
              <a:rPr lang="en-GB" sz="900" b="0" i="0" u="none" strike="noStrike" cap="none" dirty="0" smtClean="0">
                <a:solidFill>
                  <a:srgbClr val="000000"/>
                </a:solidFill>
                <a:latin typeface="SassoonPrimaryInfant" panose="00000400000000000000" pitchFamily="2" charset="0"/>
                <a:sym typeface="Arial"/>
              </a:rPr>
              <a:t>authority, diversity, environment, statement, perspective</a:t>
            </a:r>
            <a:endParaRPr sz="900" b="0" i="0" u="none" strike="noStrike" cap="none" dirty="0">
              <a:solidFill>
                <a:schemeClr val="dk1"/>
              </a:solidFill>
              <a:latin typeface="SassoonPrimaryInfant" panose="00000400000000000000" pitchFamily="2" charset="0"/>
              <a:sym typeface="Arial"/>
            </a:endParaRPr>
          </a:p>
        </p:txBody>
      </p:sp>
      <p:sp>
        <p:nvSpPr>
          <p:cNvPr id="158" name="Google Shape;158;p1"/>
          <p:cNvSpPr txBox="1"/>
          <p:nvPr/>
        </p:nvSpPr>
        <p:spPr>
          <a:xfrm>
            <a:off x="4411321" y="1907046"/>
            <a:ext cx="3610688"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70C0"/>
                </a:solidFill>
                <a:latin typeface="SassoonPrimaryInfant" panose="00000400000000000000" pitchFamily="2" charset="0"/>
                <a:sym typeface="Arial"/>
              </a:rPr>
              <a:t>Be courageous; be strong.</a:t>
            </a:r>
            <a:r>
              <a:rPr lang="en-GB" sz="1000" b="1" i="0" u="none" strike="noStrike" cap="none" baseline="30000">
                <a:solidFill>
                  <a:srgbClr val="0070C0"/>
                </a:solidFill>
                <a:latin typeface="SassoonPrimaryInfant" panose="00000400000000000000" pitchFamily="2" charset="0"/>
                <a:sym typeface="Arial"/>
              </a:rPr>
              <a:t> </a:t>
            </a:r>
            <a:br>
              <a:rPr lang="en-GB" sz="1000" b="1" i="0" u="none" strike="noStrike" cap="none" baseline="30000">
                <a:solidFill>
                  <a:srgbClr val="0070C0"/>
                </a:solidFill>
                <a:latin typeface="SassoonPrimaryInfant" panose="00000400000000000000" pitchFamily="2" charset="0"/>
                <a:sym typeface="Arial"/>
              </a:rPr>
            </a:br>
            <a:r>
              <a:rPr lang="en-GB" sz="1000" b="1" i="0" u="none" strike="noStrike" cap="none">
                <a:solidFill>
                  <a:srgbClr val="0070C0"/>
                </a:solidFill>
                <a:latin typeface="SassoonPrimaryInfant" panose="00000400000000000000" pitchFamily="2" charset="0"/>
                <a:sym typeface="Arial"/>
              </a:rPr>
              <a:t>Do everything in love. </a:t>
            </a:r>
            <a:br>
              <a:rPr lang="en-GB" sz="1000" b="1" i="0" u="none" strike="noStrike" cap="none">
                <a:solidFill>
                  <a:srgbClr val="0070C0"/>
                </a:solidFill>
                <a:latin typeface="SassoonPrimaryInfant" panose="00000400000000000000" pitchFamily="2" charset="0"/>
                <a:sym typeface="Arial"/>
              </a:rPr>
            </a:br>
            <a:r>
              <a:rPr lang="en-GB" sz="700" b="0" i="0" u="none" strike="noStrike" cap="none">
                <a:solidFill>
                  <a:srgbClr val="0070C0"/>
                </a:solidFill>
                <a:latin typeface="SassoonPrimaryInfant" panose="00000400000000000000" pitchFamily="2" charset="0"/>
                <a:sym typeface="Arial"/>
              </a:rPr>
              <a:t>1 Corinthians 16:13-14</a:t>
            </a:r>
            <a:endParaRPr sz="1400" b="0" i="0" u="none" strike="noStrike" cap="none">
              <a:solidFill>
                <a:srgbClr val="000000"/>
              </a:solidFill>
              <a:latin typeface="SassoonPrimaryInfant" panose="00000400000000000000" pitchFamily="2" charset="0"/>
              <a:sym typeface="Arial"/>
            </a:endParaRPr>
          </a:p>
        </p:txBody>
      </p:sp>
      <p:pic>
        <p:nvPicPr>
          <p:cNvPr id="1026" name="Picture 2" descr="Goodnight Mister Tom - Scholastic Sh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7504" y="107766"/>
            <a:ext cx="767777" cy="11729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e Lion and Albe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0399" y="167964"/>
            <a:ext cx="793246" cy="1000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965</Words>
  <Application>Microsoft Office PowerPoint</Application>
  <PresentationFormat>Widescreen</PresentationFormat>
  <Paragraphs>68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SassoonPrimaryInfant</vt:lpstr>
      <vt:lpstr>Arial</vt:lpstr>
      <vt:lpstr>Garamond</vt:lpstr>
      <vt:lpstr>Organic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Massey, Kate</dc:creator>
  <cp:lastModifiedBy>Coates, Suzie</cp:lastModifiedBy>
  <cp:revision>21</cp:revision>
  <dcterms:created xsi:type="dcterms:W3CDTF">2023-04-19T09:52:17Z</dcterms:created>
  <dcterms:modified xsi:type="dcterms:W3CDTF">2025-03-31T08:34:18Z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0x01010021DAEC466E70C24599E8951F1D8FA51A</vt:lpwstr>
  </property>
</Properties>
</file>