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Garamond" panose="02020404030301010803" pitchFamily="18" charset="0"/>
      <p:regular r:id="rId4"/>
      <p:bold r:id="rId5"/>
      <p:italic r:id="rId6"/>
      <p:boldItalic r:id="rId7"/>
    </p:embeddedFont>
    <p:embeddedFont>
      <p:font typeface="SassoonPrimaryInfant" panose="020B0604020202020204"/>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9RsCUgGo1Skc9doX7cO6zK7bk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0" name="Google Shape;80;p12"/>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1" name="Google Shape;81;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87" name="Google Shape;87;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90" name="Google Shape;90;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94" name="Google Shape;94;p14"/>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1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99" name="Google Shape;99;p14"/>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00" name="Google Shape;100;p1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4" name="Google Shape;104;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0" name="Google Shape;110;p16"/>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1" name="Google Shape;111;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1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5" name="Google Shape;115;p16"/>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6" name="Google Shape;116;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7"/>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0" name="Google Shape;120;p17"/>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1" name="Google Shape;121;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24" name="Google Shape;124;p1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8"/>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28" name="Google Shape;128;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31" name="Google Shape;131;p1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9"/>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5" name="Google Shape;135;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38" name="Google Shape;138;p19"/>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4"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8" name="Google Shape;18;p4"/>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0" name="Google Shape;20;p4"/>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23" name="Google Shape;23;p4"/>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cxnSp>
        <p:nvCxnSpPr>
          <p:cNvPr id="25" name="Google Shape;25;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26" name="Google Shape;26;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28" name="Google Shape;28;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4" name="Google Shape;34;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37" name="Google Shape;37;p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cxnSp>
        <p:nvCxnSpPr>
          <p:cNvPr id="39" name="Google Shape;39;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0" name="Google Shape;40;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2" name="Google Shape;42;p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3" name="Google Shape;43;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49" name="Google Shape;49;p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0" name="Google Shape;50;p8"/>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1" name="Google Shape;51;p8"/>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2" name="Google Shape;52;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55" name="Google Shape;55;p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61" name="Google Shape;61;p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5" name="Google Shape;65;p10"/>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66" name="Google Shape;66;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10"/>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73" name="Google Shape;73;p11"/>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2" descr="HD-PanelContent-GrommetsCombined.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7" name="Google Shape;7;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9" name="Google Shape;9;p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0" name="Google Shape;10;p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1" name="Google Shape;11;p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makecode.microbit.org/" TargetMode="External"/><Relationship Id="rId4" Type="http://schemas.openxmlformats.org/officeDocument/2006/relationships/hyperlink" Target="http://www.cod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
          <p:cNvPicPr preferRelativeResize="0"/>
          <p:nvPr/>
        </p:nvPicPr>
        <p:blipFill rotWithShape="1">
          <a:blip r:embed="rId3">
            <a:alphaModFix/>
          </a:blip>
          <a:srcRect/>
          <a:stretch/>
        </p:blipFill>
        <p:spPr>
          <a:xfrm>
            <a:off x="4231329" y="156106"/>
            <a:ext cx="3790680" cy="984113"/>
          </a:xfrm>
          <a:prstGeom prst="rect">
            <a:avLst/>
          </a:prstGeom>
          <a:noFill/>
          <a:ln>
            <a:noFill/>
          </a:ln>
          <a:effectLst>
            <a:outerShdw blurRad="292100" dist="139700" dir="2700000" algn="tl" rotWithShape="0">
              <a:srgbClr val="333333">
                <a:alpha val="64313"/>
              </a:srgbClr>
            </a:outerShdw>
          </a:effectLst>
        </p:spPr>
      </p:pic>
      <p:sp>
        <p:nvSpPr>
          <p:cNvPr id="144" name="Google Shape;144;p1"/>
          <p:cNvSpPr txBox="1"/>
          <p:nvPr/>
        </p:nvSpPr>
        <p:spPr>
          <a:xfrm>
            <a:off x="101099" y="30769"/>
            <a:ext cx="4045209" cy="132343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SassoonPrimaryInfant" panose="00000400000000000000" pitchFamily="2" charset="0"/>
                <a:sym typeface="Arial"/>
              </a:rPr>
              <a:t>We are reading:</a:t>
            </a:r>
            <a:endParaRPr sz="14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SassoonPrimaryInfant" panose="00000400000000000000" pitchFamily="2" charset="0"/>
                <a:sym typeface="Arial"/>
              </a:rPr>
              <a:t> </a:t>
            </a:r>
            <a:endParaRPr sz="1400" b="0" i="0" u="none" strike="noStrike" cap="none" dirty="0">
              <a:solidFill>
                <a:srgbClr val="000000"/>
              </a:solidFill>
              <a:latin typeface="SassoonPrimaryInfant" panose="00000400000000000000" pitchFamily="2" charset="0"/>
              <a:sym typeface="Arial"/>
            </a:endParaRPr>
          </a:p>
        </p:txBody>
      </p:sp>
      <p:sp>
        <p:nvSpPr>
          <p:cNvPr id="145" name="Google Shape;145;p1"/>
          <p:cNvSpPr txBox="1"/>
          <p:nvPr/>
        </p:nvSpPr>
        <p:spPr>
          <a:xfrm>
            <a:off x="4334526" y="1168146"/>
            <a:ext cx="3607800" cy="738900"/>
          </a:xfrm>
          <a:prstGeom prst="rect">
            <a:avLst/>
          </a:prstGeom>
          <a:solidFill>
            <a:srgbClr val="99CCFF"/>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Year 4</a:t>
            </a:r>
            <a:endParaRPr sz="1400" b="1" i="0" u="none" strike="noStrike" cap="none" dirty="0">
              <a:solidFill>
                <a:schemeClr val="dk1"/>
              </a:solidFill>
              <a:latin typeface="SassoonPrimaryInfant" panose="00000400000000000000" pitchFamily="2" charset="0"/>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Knowledge Organiser</a:t>
            </a:r>
            <a:endParaRPr sz="1400" b="0" i="0" u="none" strike="noStrike" cap="none" dirty="0">
              <a:solidFill>
                <a:srgbClr val="000000"/>
              </a:solidFill>
              <a:latin typeface="SassoonPrimaryInfant" panose="00000400000000000000" pitchFamily="2" charset="0"/>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Weeks </a:t>
            </a:r>
            <a:r>
              <a:rPr lang="en-GB" b="1" dirty="0">
                <a:solidFill>
                  <a:schemeClr val="dk1"/>
                </a:solidFill>
                <a:latin typeface="SassoonPrimaryInfant" panose="00000400000000000000" pitchFamily="2" charset="0"/>
              </a:rPr>
              <a:t>27-32</a:t>
            </a:r>
            <a:endParaRPr sz="1400" b="0" i="0" u="none" strike="noStrike" cap="none" dirty="0">
              <a:solidFill>
                <a:srgbClr val="000000"/>
              </a:solidFill>
              <a:latin typeface="SassoonPrimaryInfant" panose="00000400000000000000" pitchFamily="2" charset="0"/>
              <a:sym typeface="Arial"/>
            </a:endParaRPr>
          </a:p>
        </p:txBody>
      </p:sp>
      <p:sp>
        <p:nvSpPr>
          <p:cNvPr id="146" name="Google Shape;146;p1"/>
          <p:cNvSpPr txBox="1"/>
          <p:nvPr/>
        </p:nvSpPr>
        <p:spPr>
          <a:xfrm>
            <a:off x="101101" y="1405716"/>
            <a:ext cx="4035635" cy="2308284"/>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English, we will be continuing to develop our reading skills by now considering the author’s choice of vocabulary, characterisation and plot in their writing. This will then change to use of rhyme, pattern and syllables as we look at poetry.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We will conclude our work on Goodnight Mr Tom by writing a letter persuasive letter in character to William’s mother. </a:t>
            </a:r>
          </a:p>
          <a:p>
            <a:pPr marL="0" marR="0" lvl="0" indent="0" algn="l" rtl="0">
              <a:lnSpc>
                <a:spcPct val="100000"/>
              </a:lnSpc>
              <a:spcBef>
                <a:spcPts val="0"/>
              </a:spcBef>
              <a:spcAft>
                <a:spcPts val="0"/>
              </a:spcAft>
              <a:buClr>
                <a:srgbClr val="000000"/>
              </a:buClr>
              <a:buSzPts val="900"/>
              <a:buFont typeface="Arial"/>
              <a:buNone/>
            </a:pPr>
            <a:r>
              <a:rPr lang="en-GB" sz="900" dirty="0">
                <a:solidFill>
                  <a:schemeClr val="dk1"/>
                </a:solidFill>
                <a:latin typeface="SassoonPrimaryInfant" panose="00000400000000000000" pitchFamily="2" charset="0"/>
              </a:rPr>
              <a:t>We will then move onto to two shorter units of work on limericks and a critical review of a piece of writing.</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Our handwriting focus will be application of previously taught skills across all forms of writing.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Our grammar, punctuation and spelling focus will be focused on organisational tools, using paragraphs to focus our writing, using a range of sentence types to add interest to the reader and using vocabulary to create a desired effect.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persuasive, characterisation, limerick, rhyme, syllables. </a:t>
            </a:r>
            <a:endParaRPr sz="900" b="0" i="0" u="none" strike="noStrike" cap="none" dirty="0">
              <a:solidFill>
                <a:schemeClr val="dk1"/>
              </a:solidFill>
              <a:latin typeface="SassoonPrimaryInfant" panose="00000400000000000000" pitchFamily="2" charset="0"/>
              <a:sym typeface="Arial"/>
            </a:endParaRPr>
          </a:p>
        </p:txBody>
      </p:sp>
      <p:sp>
        <p:nvSpPr>
          <p:cNvPr id="147" name="Google Shape;147;p1"/>
          <p:cNvSpPr txBox="1"/>
          <p:nvPr/>
        </p:nvSpPr>
        <p:spPr>
          <a:xfrm>
            <a:off x="94493" y="3808133"/>
            <a:ext cx="4035635" cy="13387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Maths, we will continue </a:t>
            </a:r>
            <a:r>
              <a:rPr lang="en-GB" sz="900" dirty="0">
                <a:solidFill>
                  <a:schemeClr val="dk1"/>
                </a:solidFill>
                <a:latin typeface="SassoonPrimaryInfant" panose="00000400000000000000" pitchFamily="2" charset="0"/>
              </a:rPr>
              <a:t>our work on decimals, focusing on adding and subtracting then move onto Money and Time. We will use our decimals knowledge to write money as decimals then move onto converting between pounds and pence, estimating with money and finally calculating and problem solving with money. </a:t>
            </a:r>
          </a:p>
          <a:p>
            <a:pPr marL="0" marR="0" lvl="0" indent="0" algn="l" rtl="0">
              <a:lnSpc>
                <a:spcPct val="100000"/>
              </a:lnSpc>
              <a:spcBef>
                <a:spcPts val="0"/>
              </a:spcBef>
              <a:spcAft>
                <a:spcPts val="0"/>
              </a:spcAft>
              <a:buClr>
                <a:srgbClr val="000000"/>
              </a:buClr>
              <a:buSzPts val="900"/>
              <a:buFont typeface="Arial"/>
              <a:buNone/>
            </a:pPr>
            <a:endParaRPr lang="en-GB" sz="900" dirty="0">
              <a:solidFill>
                <a:schemeClr val="dk1"/>
              </a:solidFill>
              <a:latin typeface="SassoonPrimaryInfant" panose="00000400000000000000" pitchFamily="2" charset="0"/>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Times table focus</a:t>
            </a:r>
            <a:r>
              <a:rPr lang="en-GB" sz="900" b="1" i="0" u="none" strike="noStrike" cap="none" dirty="0">
                <a:solidFill>
                  <a:schemeClr val="dk1"/>
                </a:solidFill>
                <a:latin typeface="SassoonPrimaryInfant" panose="00000400000000000000" pitchFamily="2" charset="0"/>
                <a:sym typeface="Arial"/>
              </a:rPr>
              <a:t>: </a:t>
            </a:r>
            <a:r>
              <a:rPr lang="en-GB" sz="900" dirty="0">
                <a:solidFill>
                  <a:schemeClr val="dk1"/>
                </a:solidFill>
                <a:latin typeface="SassoonPrimaryInfant" panose="00000400000000000000" pitchFamily="2" charset="0"/>
              </a:rPr>
              <a:t>All tables up to 12x12 to promote fluency and speed</a:t>
            </a:r>
            <a:endParaRPr sz="12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dirty="0">
                <a:solidFill>
                  <a:schemeClr val="dk1"/>
                </a:solidFill>
                <a:latin typeface="SassoonPrimaryInfant" panose="00000400000000000000" pitchFamily="2" charset="0"/>
              </a:rPr>
              <a:t>place value chart, pence, pounds, estimate, convert, more than, less than, equal, addition, subtraction, division, multiplication.</a:t>
            </a:r>
            <a:endParaRPr sz="900" b="0" i="0" u="none" strike="noStrike" cap="none" dirty="0">
              <a:solidFill>
                <a:schemeClr val="dk1"/>
              </a:solidFill>
              <a:latin typeface="SassoonPrimaryInfant" panose="00000400000000000000" pitchFamily="2" charset="0"/>
              <a:sym typeface="Arial"/>
            </a:endParaRPr>
          </a:p>
        </p:txBody>
      </p:sp>
      <p:sp>
        <p:nvSpPr>
          <p:cNvPr id="148" name="Google Shape;148;p1"/>
          <p:cNvSpPr txBox="1"/>
          <p:nvPr/>
        </p:nvSpPr>
        <p:spPr>
          <a:xfrm>
            <a:off x="8187443" y="4477527"/>
            <a:ext cx="3908101" cy="1754286"/>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dirty="0">
                <a:solidFill>
                  <a:schemeClr val="dk1"/>
                </a:solidFill>
                <a:latin typeface="SassoonPrimaryInfant" panose="00000400000000000000" pitchFamily="2" charset="0"/>
                <a:sym typeface="Arial"/>
              </a:rPr>
              <a:t>Key dates coming up</a:t>
            </a:r>
            <a:r>
              <a:rPr lang="en-GB" sz="900" b="0" i="0" u="none" strike="noStrike" cap="none" dirty="0">
                <a:solidFill>
                  <a:schemeClr val="dk1"/>
                </a:solidFill>
                <a:latin typeface="SassoonPrimaryInfant" panose="00000400000000000000" pitchFamily="2" charset="0"/>
                <a:sym typeface="Arial"/>
              </a:rPr>
              <a:t>:</a:t>
            </a:r>
            <a:endParaRPr sz="900" b="0" i="0" u="none" strike="noStrike" cap="none" dirty="0">
              <a:solidFill>
                <a:srgbClr val="000000"/>
              </a:solidFill>
              <a:latin typeface="SassoonPrimaryInfant" panose="00000400000000000000" pitchFamily="2" charset="0"/>
              <a:sym typeface="Arial"/>
            </a:endParaRPr>
          </a:p>
          <a:p>
            <a:pPr marL="171450" marR="0" lvl="0" indent="-171450" algn="l" rtl="0">
              <a:lnSpc>
                <a:spcPct val="100000"/>
              </a:lnSpc>
              <a:spcBef>
                <a:spcPts val="0"/>
              </a:spcBef>
              <a:spcAft>
                <a:spcPts val="0"/>
              </a:spcAft>
              <a:buFontTx/>
              <a:buChar char="-"/>
            </a:pPr>
            <a:r>
              <a:rPr lang="en-GB" sz="900" b="0" i="0" u="none" strike="noStrike" cap="none" dirty="0">
                <a:solidFill>
                  <a:schemeClr val="dk1"/>
                </a:solidFill>
                <a:latin typeface="SassoonPrimaryInfant" panose="00000400000000000000" pitchFamily="2" charset="0"/>
                <a:sym typeface="Arial"/>
              </a:rPr>
              <a:t>Thursday 2</a:t>
            </a:r>
            <a:r>
              <a:rPr lang="en-GB" sz="900" b="0" i="0" u="none" strike="noStrike" cap="none" baseline="30000" dirty="0">
                <a:solidFill>
                  <a:schemeClr val="dk1"/>
                </a:solidFill>
                <a:latin typeface="SassoonPrimaryInfant" panose="00000400000000000000" pitchFamily="2" charset="0"/>
                <a:sym typeface="Arial"/>
              </a:rPr>
              <a:t>nd</a:t>
            </a:r>
            <a:r>
              <a:rPr lang="en-GB" sz="900" b="0" i="0" u="none" strike="noStrike" cap="none" dirty="0">
                <a:solidFill>
                  <a:schemeClr val="dk1"/>
                </a:solidFill>
                <a:latin typeface="SassoonPrimaryInfant" panose="00000400000000000000" pitchFamily="2" charset="0"/>
                <a:sym typeface="Arial"/>
              </a:rPr>
              <a:t> April – Year 4 MTC meeting 4:30pm – Book via </a:t>
            </a:r>
            <a:r>
              <a:rPr lang="en-GB" sz="900" b="0" i="0" u="none" strike="noStrike" cap="none" dirty="0" err="1">
                <a:solidFill>
                  <a:schemeClr val="dk1"/>
                </a:solidFill>
                <a:latin typeface="SassoonPrimaryInfant" panose="00000400000000000000" pitchFamily="2" charset="0"/>
                <a:sym typeface="Arial"/>
              </a:rPr>
              <a:t>ParentMail</a:t>
            </a:r>
            <a:endParaRPr lang="en-GB" sz="900" b="0" i="0" u="none" strike="noStrike" cap="none" dirty="0">
              <a:solidFill>
                <a:schemeClr val="dk1"/>
              </a:solidFill>
              <a:latin typeface="SassoonPrimaryInfant" panose="00000400000000000000" pitchFamily="2" charset="0"/>
              <a:sym typeface="Arial"/>
            </a:endParaRPr>
          </a:p>
          <a:p>
            <a:pPr marL="171450" marR="0" lvl="0" indent="-171450" algn="l" rtl="0">
              <a:lnSpc>
                <a:spcPct val="100000"/>
              </a:lnSpc>
              <a:spcBef>
                <a:spcPts val="0"/>
              </a:spcBef>
              <a:spcAft>
                <a:spcPts val="0"/>
              </a:spcAft>
              <a:buFontTx/>
              <a:buChar char="-"/>
            </a:pPr>
            <a:r>
              <a:rPr lang="en-GB" sz="900" dirty="0">
                <a:solidFill>
                  <a:schemeClr val="dk1"/>
                </a:solidFill>
                <a:latin typeface="SassoonPrimaryInfant" panose="00000400000000000000" pitchFamily="2" charset="0"/>
              </a:rPr>
              <a:t>Monday 20</a:t>
            </a:r>
            <a:r>
              <a:rPr lang="en-GB" sz="900" baseline="30000" dirty="0">
                <a:solidFill>
                  <a:schemeClr val="dk1"/>
                </a:solidFill>
                <a:latin typeface="SassoonPrimaryInfant" panose="00000400000000000000" pitchFamily="2" charset="0"/>
              </a:rPr>
              <a:t>th</a:t>
            </a:r>
            <a:r>
              <a:rPr lang="en-GB" sz="900" dirty="0">
                <a:solidFill>
                  <a:schemeClr val="dk1"/>
                </a:solidFill>
                <a:latin typeface="SassoonPrimaryInfant" panose="00000400000000000000" pitchFamily="2" charset="0"/>
              </a:rPr>
              <a:t> April – Friday 1</a:t>
            </a:r>
            <a:r>
              <a:rPr lang="en-GB" sz="900" baseline="30000" dirty="0">
                <a:solidFill>
                  <a:schemeClr val="dk1"/>
                </a:solidFill>
                <a:latin typeface="SassoonPrimaryInfant" panose="00000400000000000000" pitchFamily="2" charset="0"/>
              </a:rPr>
              <a:t>st</a:t>
            </a:r>
            <a:r>
              <a:rPr lang="en-GB" sz="900" dirty="0">
                <a:solidFill>
                  <a:schemeClr val="dk1"/>
                </a:solidFill>
                <a:latin typeface="SassoonPrimaryInfant" panose="00000400000000000000" pitchFamily="2" charset="0"/>
              </a:rPr>
              <a:t> May – Daily swimming lessons at Gosforth Pool, see </a:t>
            </a:r>
            <a:r>
              <a:rPr lang="en-GB" sz="900" dirty="0" err="1">
                <a:solidFill>
                  <a:schemeClr val="dk1"/>
                </a:solidFill>
                <a:latin typeface="SassoonPrimaryInfant" panose="00000400000000000000" pitchFamily="2" charset="0"/>
              </a:rPr>
              <a:t>ParentMail</a:t>
            </a:r>
            <a:endParaRPr lang="en-GB" sz="900" dirty="0">
              <a:solidFill>
                <a:schemeClr val="dk1"/>
              </a:solidFill>
              <a:latin typeface="SassoonPrimaryInfant" panose="00000400000000000000" pitchFamily="2" charset="0"/>
            </a:endParaRPr>
          </a:p>
          <a:p>
            <a:pPr marL="171450" marR="0" lvl="0" indent="-171450" algn="l" rtl="0">
              <a:lnSpc>
                <a:spcPct val="100000"/>
              </a:lnSpc>
              <a:spcBef>
                <a:spcPts val="0"/>
              </a:spcBef>
              <a:spcAft>
                <a:spcPts val="0"/>
              </a:spcAft>
              <a:buFontTx/>
              <a:buChar char="-"/>
            </a:pPr>
            <a:r>
              <a:rPr lang="en-GB" sz="900" b="0" i="0" u="none" strike="noStrike" cap="none" dirty="0">
                <a:solidFill>
                  <a:schemeClr val="dk1"/>
                </a:solidFill>
                <a:latin typeface="SassoonPrimaryInfant" panose="00000400000000000000" pitchFamily="2" charset="0"/>
                <a:sym typeface="Arial"/>
              </a:rPr>
              <a:t>Friday 24</a:t>
            </a:r>
            <a:r>
              <a:rPr lang="en-GB" sz="900" b="0" i="0" u="none" strike="noStrike" cap="none" baseline="30000" dirty="0">
                <a:solidFill>
                  <a:schemeClr val="dk1"/>
                </a:solidFill>
                <a:latin typeface="SassoonPrimaryInfant" panose="00000400000000000000" pitchFamily="2" charset="0"/>
                <a:sym typeface="Arial"/>
              </a:rPr>
              <a:t>th</a:t>
            </a:r>
            <a:r>
              <a:rPr lang="en-GB" sz="900" b="0" i="0" u="none" strike="noStrike" cap="none" dirty="0">
                <a:solidFill>
                  <a:schemeClr val="dk1"/>
                </a:solidFill>
                <a:latin typeface="SassoonPrimaryInfant" panose="00000400000000000000" pitchFamily="2" charset="0"/>
                <a:sym typeface="Arial"/>
              </a:rPr>
              <a:t> April – Year 4 Forest School (morning session)</a:t>
            </a:r>
          </a:p>
          <a:p>
            <a:pPr marL="171450" marR="0" lvl="0" indent="-171450" algn="l" rtl="0">
              <a:lnSpc>
                <a:spcPct val="100000"/>
              </a:lnSpc>
              <a:spcBef>
                <a:spcPts val="0"/>
              </a:spcBef>
              <a:spcAft>
                <a:spcPts val="0"/>
              </a:spcAft>
              <a:buFontTx/>
              <a:buChar char="-"/>
            </a:pPr>
            <a:r>
              <a:rPr lang="en-GB" sz="900" dirty="0">
                <a:solidFill>
                  <a:schemeClr val="dk1"/>
                </a:solidFill>
                <a:latin typeface="SassoonPrimaryInfant" panose="00000400000000000000" pitchFamily="2" charset="0"/>
              </a:rPr>
              <a:t>Thursday 30</a:t>
            </a:r>
            <a:r>
              <a:rPr lang="en-GB" sz="900" baseline="30000" dirty="0">
                <a:solidFill>
                  <a:schemeClr val="dk1"/>
                </a:solidFill>
                <a:latin typeface="SassoonPrimaryInfant" panose="00000400000000000000" pitchFamily="2" charset="0"/>
              </a:rPr>
              <a:t>th</a:t>
            </a:r>
            <a:r>
              <a:rPr lang="en-GB" sz="900" dirty="0">
                <a:solidFill>
                  <a:schemeClr val="dk1"/>
                </a:solidFill>
                <a:latin typeface="SassoonPrimaryInfant" panose="00000400000000000000" pitchFamily="2" charset="0"/>
              </a:rPr>
              <a:t> April – Full class photographs</a:t>
            </a:r>
          </a:p>
          <a:p>
            <a:pPr marL="171450" marR="0" lvl="0" indent="-171450" algn="l" rtl="0">
              <a:lnSpc>
                <a:spcPct val="100000"/>
              </a:lnSpc>
              <a:spcBef>
                <a:spcPts val="0"/>
              </a:spcBef>
              <a:spcAft>
                <a:spcPts val="0"/>
              </a:spcAft>
              <a:buFontTx/>
              <a:buChar char="-"/>
            </a:pPr>
            <a:r>
              <a:rPr lang="en-GB" sz="900" b="0" i="0" u="none" strike="noStrike" cap="none" dirty="0">
                <a:solidFill>
                  <a:schemeClr val="dk1"/>
                </a:solidFill>
                <a:latin typeface="SassoonPrimaryInfant" panose="00000400000000000000" pitchFamily="2" charset="0"/>
                <a:sym typeface="Arial"/>
              </a:rPr>
              <a:t>Monday 4</a:t>
            </a:r>
            <a:r>
              <a:rPr lang="en-GB" sz="900" b="0" i="0" u="none" strike="noStrike" cap="none" baseline="30000" dirty="0">
                <a:solidFill>
                  <a:schemeClr val="dk1"/>
                </a:solidFill>
                <a:latin typeface="SassoonPrimaryInfant" panose="00000400000000000000" pitchFamily="2" charset="0"/>
                <a:sym typeface="Arial"/>
              </a:rPr>
              <a:t>th</a:t>
            </a:r>
            <a:r>
              <a:rPr lang="en-GB" sz="900" b="0" i="0" u="none" strike="noStrike" cap="none" dirty="0">
                <a:solidFill>
                  <a:schemeClr val="dk1"/>
                </a:solidFill>
                <a:latin typeface="SassoonPrimaryInfant" panose="00000400000000000000" pitchFamily="2" charset="0"/>
                <a:sym typeface="Arial"/>
              </a:rPr>
              <a:t> May – Bank Holiday </a:t>
            </a:r>
          </a:p>
          <a:p>
            <a:pPr marL="171450" marR="0" lvl="0" indent="-171450" algn="l" rtl="0">
              <a:lnSpc>
                <a:spcPct val="100000"/>
              </a:lnSpc>
              <a:spcBef>
                <a:spcPts val="0"/>
              </a:spcBef>
              <a:spcAft>
                <a:spcPts val="0"/>
              </a:spcAft>
              <a:buFontTx/>
              <a:buChar char="-"/>
            </a:pPr>
            <a:r>
              <a:rPr lang="en-GB" sz="900" dirty="0">
                <a:solidFill>
                  <a:schemeClr val="dk1"/>
                </a:solidFill>
                <a:latin typeface="SassoonPrimaryInfant" panose="00000400000000000000" pitchFamily="2" charset="0"/>
              </a:rPr>
              <a:t>Tuesday 5</a:t>
            </a:r>
            <a:r>
              <a:rPr lang="en-GB" sz="900" baseline="30000" dirty="0">
                <a:solidFill>
                  <a:schemeClr val="dk1"/>
                </a:solidFill>
                <a:latin typeface="SassoonPrimaryInfant" panose="00000400000000000000" pitchFamily="2" charset="0"/>
              </a:rPr>
              <a:t>th</a:t>
            </a:r>
            <a:r>
              <a:rPr lang="en-GB" sz="900" dirty="0">
                <a:solidFill>
                  <a:schemeClr val="dk1"/>
                </a:solidFill>
                <a:latin typeface="SassoonPrimaryInfant" panose="00000400000000000000" pitchFamily="2" charset="0"/>
              </a:rPr>
              <a:t> – Wednesday 6</a:t>
            </a:r>
            <a:r>
              <a:rPr lang="en-GB" sz="900" baseline="30000" dirty="0">
                <a:solidFill>
                  <a:schemeClr val="dk1"/>
                </a:solidFill>
                <a:latin typeface="SassoonPrimaryInfant" panose="00000400000000000000" pitchFamily="2" charset="0"/>
              </a:rPr>
              <a:t>th</a:t>
            </a:r>
            <a:r>
              <a:rPr lang="en-GB" sz="900" dirty="0">
                <a:solidFill>
                  <a:schemeClr val="dk1"/>
                </a:solidFill>
                <a:latin typeface="SassoonPrimaryInfant" panose="00000400000000000000" pitchFamily="2" charset="0"/>
              </a:rPr>
              <a:t> May – Year 4 Residential</a:t>
            </a:r>
          </a:p>
          <a:p>
            <a:pPr marL="171450" marR="0" lvl="0" indent="-171450" algn="l" rtl="0">
              <a:lnSpc>
                <a:spcPct val="100000"/>
              </a:lnSpc>
              <a:spcBef>
                <a:spcPts val="0"/>
              </a:spcBef>
              <a:spcAft>
                <a:spcPts val="0"/>
              </a:spcAft>
              <a:buFontTx/>
              <a:buChar char="-"/>
            </a:pPr>
            <a:r>
              <a:rPr lang="en-GB" sz="900" dirty="0">
                <a:solidFill>
                  <a:schemeClr val="dk1"/>
                </a:solidFill>
                <a:latin typeface="SassoonPrimaryInfant" panose="00000400000000000000" pitchFamily="2" charset="0"/>
              </a:rPr>
              <a:t>Thursday 14</a:t>
            </a:r>
            <a:r>
              <a:rPr lang="en-GB" sz="900" baseline="30000" dirty="0">
                <a:solidFill>
                  <a:schemeClr val="dk1"/>
                </a:solidFill>
                <a:latin typeface="SassoonPrimaryInfant" panose="00000400000000000000" pitchFamily="2" charset="0"/>
              </a:rPr>
              <a:t>th</a:t>
            </a:r>
            <a:r>
              <a:rPr lang="en-GB" sz="900" dirty="0">
                <a:solidFill>
                  <a:schemeClr val="dk1"/>
                </a:solidFill>
                <a:latin typeface="SassoonPrimaryInfant" panose="00000400000000000000" pitchFamily="2" charset="0"/>
              </a:rPr>
              <a:t> May – Ascension Service – All </a:t>
            </a:r>
            <a:r>
              <a:rPr lang="en-GB" sz="900">
                <a:solidFill>
                  <a:schemeClr val="dk1"/>
                </a:solidFill>
                <a:latin typeface="SassoonPrimaryInfant" panose="00000400000000000000" pitchFamily="2" charset="0"/>
              </a:rPr>
              <a:t>Saints Church</a:t>
            </a:r>
            <a:endParaRPr lang="en-GB" sz="900" dirty="0">
              <a:solidFill>
                <a:schemeClr val="dk1"/>
              </a:solidFill>
              <a:latin typeface="SassoonPrimaryInfant" panose="00000400000000000000" pitchFamily="2" charset="0"/>
            </a:endParaRPr>
          </a:p>
          <a:p>
            <a:pPr marL="171450" marR="0" lvl="0" indent="-171450" algn="l" rtl="0">
              <a:lnSpc>
                <a:spcPct val="100000"/>
              </a:lnSpc>
              <a:spcBef>
                <a:spcPts val="0"/>
              </a:spcBef>
              <a:spcAft>
                <a:spcPts val="0"/>
              </a:spcAft>
              <a:buFontTx/>
              <a:buChar char="-"/>
            </a:pPr>
            <a:r>
              <a:rPr lang="en-GB" sz="900" dirty="0">
                <a:solidFill>
                  <a:schemeClr val="dk1"/>
                </a:solidFill>
                <a:latin typeface="SassoonPrimaryInfant" panose="00000400000000000000" pitchFamily="2" charset="0"/>
              </a:rPr>
              <a:t>Monday 18</a:t>
            </a:r>
            <a:r>
              <a:rPr lang="en-GB" sz="900" baseline="30000" dirty="0">
                <a:solidFill>
                  <a:schemeClr val="dk1"/>
                </a:solidFill>
                <a:latin typeface="SassoonPrimaryInfant" panose="00000400000000000000" pitchFamily="2" charset="0"/>
              </a:rPr>
              <a:t>th</a:t>
            </a:r>
            <a:r>
              <a:rPr lang="en-GB" sz="900" dirty="0">
                <a:solidFill>
                  <a:schemeClr val="dk1"/>
                </a:solidFill>
                <a:latin typeface="SassoonPrimaryInfant" panose="00000400000000000000" pitchFamily="2" charset="0"/>
              </a:rPr>
              <a:t> May – GCMS SEND tour PM session (Selected parents will be informed via email)</a:t>
            </a:r>
          </a:p>
          <a:p>
            <a:pPr marL="171450" marR="0" lvl="0" indent="-171450" algn="l" rtl="0">
              <a:lnSpc>
                <a:spcPct val="100000"/>
              </a:lnSpc>
              <a:spcBef>
                <a:spcPts val="0"/>
              </a:spcBef>
              <a:spcAft>
                <a:spcPts val="0"/>
              </a:spcAft>
              <a:buFontTx/>
              <a:buChar char="-"/>
            </a:pPr>
            <a:r>
              <a:rPr lang="en-GB" sz="900" b="0" i="0" u="none" strike="noStrike" cap="none" dirty="0">
                <a:solidFill>
                  <a:schemeClr val="dk1"/>
                </a:solidFill>
                <a:latin typeface="SassoonPrimaryInfant" panose="00000400000000000000" pitchFamily="2" charset="0"/>
                <a:sym typeface="Arial"/>
              </a:rPr>
              <a:t>Friday 22</a:t>
            </a:r>
            <a:r>
              <a:rPr lang="en-GB" sz="900" b="0" i="0" u="none" strike="noStrike" cap="none" baseline="30000" dirty="0">
                <a:solidFill>
                  <a:schemeClr val="dk1"/>
                </a:solidFill>
                <a:latin typeface="SassoonPrimaryInfant" panose="00000400000000000000" pitchFamily="2" charset="0"/>
                <a:sym typeface="Arial"/>
              </a:rPr>
              <a:t>nd</a:t>
            </a:r>
            <a:r>
              <a:rPr lang="en-GB" sz="900" b="0" i="0" u="none" strike="noStrike" cap="none" dirty="0">
                <a:solidFill>
                  <a:schemeClr val="dk1"/>
                </a:solidFill>
                <a:latin typeface="SassoonPrimaryInfant" panose="00000400000000000000" pitchFamily="2" charset="0"/>
                <a:sym typeface="Arial"/>
              </a:rPr>
              <a:t> May – Pentecost Service – St. Nicholas Church</a:t>
            </a:r>
          </a:p>
        </p:txBody>
      </p:sp>
      <p:sp>
        <p:nvSpPr>
          <p:cNvPr id="150" name="Google Shape;150;p1"/>
          <p:cNvSpPr txBox="1"/>
          <p:nvPr/>
        </p:nvSpPr>
        <p:spPr>
          <a:xfrm>
            <a:off x="4214372" y="4895239"/>
            <a:ext cx="3888827" cy="1338788"/>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Science, we are learning about Energy focusing on sound and vibrations.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We will be working scientifically by suggesting what observations to make and how long to make them for, closely observing how instruments make sound and presenting data and making conclusions from that data.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Our scientist of the term is Ada Lovelace.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pitch, matter, eardrum, decibels, hertz, insulator of sound. </a:t>
            </a:r>
            <a:endParaRPr sz="900" b="0" i="0" u="none" strike="noStrike" cap="none" dirty="0">
              <a:solidFill>
                <a:srgbClr val="000000"/>
              </a:solidFill>
              <a:latin typeface="SassoonPrimaryInfant" panose="00000400000000000000" pitchFamily="2" charset="0"/>
              <a:sym typeface="Arial"/>
            </a:endParaRPr>
          </a:p>
        </p:txBody>
      </p:sp>
      <p:sp>
        <p:nvSpPr>
          <p:cNvPr id="151" name="Google Shape;151;p1"/>
          <p:cNvSpPr txBox="1"/>
          <p:nvPr/>
        </p:nvSpPr>
        <p:spPr>
          <a:xfrm>
            <a:off x="99299" y="5200413"/>
            <a:ext cx="4032149" cy="13387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RE, we will </a:t>
            </a:r>
            <a:r>
              <a:rPr lang="en-GB" sz="900" dirty="0">
                <a:solidFill>
                  <a:schemeClr val="dk1"/>
                </a:solidFill>
                <a:latin typeface="SassoonPrimaryInfant" panose="00000400000000000000" pitchFamily="2" charset="0"/>
              </a:rPr>
              <a:t>move onto learning about Gospel, and our enquiry question will be ‘What kind of world did Jesus want?’</a:t>
            </a:r>
            <a:endParaRPr sz="900" b="0" i="0" u="none" strike="noStrike" cap="none" dirty="0">
              <a:solidFill>
                <a:schemeClr val="dk1"/>
              </a:solidFill>
              <a:latin typeface="SassoonPrimaryInfant" panose="00000400000000000000" pitchFamily="2" charset="0"/>
              <a:sym typeface="Arial"/>
            </a:endParaRPr>
          </a:p>
          <a:p>
            <a:pPr lvl="0">
              <a:buSzPts val="900"/>
            </a:pPr>
            <a:r>
              <a:rPr lang="en-GB" sz="900" b="0" i="0" u="none" strike="noStrike" cap="none" dirty="0">
                <a:solidFill>
                  <a:schemeClr val="dk1"/>
                </a:solidFill>
                <a:latin typeface="SassoonPrimaryInfant" panose="00000400000000000000" pitchFamily="2" charset="0"/>
                <a:sym typeface="Arial"/>
              </a:rPr>
              <a:t>We will </a:t>
            </a:r>
            <a:r>
              <a:rPr lang="en-GB" sz="900" dirty="0">
                <a:solidFill>
                  <a:schemeClr val="dk1"/>
                </a:solidFill>
                <a:latin typeface="SassoonPrimaryInfant" panose="00000400000000000000" pitchFamily="2" charset="0"/>
              </a:rPr>
              <a:t>be making sense by making clear links between the calling of the first disciples and how Christians today try to follow Jesus, understanding impact by giving examples of how Christians show love to all and making connections by make links between the Bible stories studied and the importance of love</a:t>
            </a: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 Gospel, disciples, clergy, controversial.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p:txBody>
      </p:sp>
      <p:sp>
        <p:nvSpPr>
          <p:cNvPr id="152" name="Google Shape;152;p1"/>
          <p:cNvSpPr txBox="1"/>
          <p:nvPr/>
        </p:nvSpPr>
        <p:spPr>
          <a:xfrm>
            <a:off x="4214372" y="3781583"/>
            <a:ext cx="3849151"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a:t>
            </a:r>
            <a:r>
              <a:rPr lang="en-GB" sz="900" dirty="0">
                <a:solidFill>
                  <a:schemeClr val="dk1"/>
                </a:solidFill>
                <a:latin typeface="SassoonPrimaryInfant" panose="00000400000000000000" pitchFamily="2" charset="0"/>
              </a:rPr>
              <a:t>DT</a:t>
            </a:r>
            <a:r>
              <a:rPr lang="en-GB" sz="900" b="0" i="0" u="none" strike="noStrike" cap="none" dirty="0">
                <a:solidFill>
                  <a:schemeClr val="dk1"/>
                </a:solidFill>
                <a:latin typeface="SassoonPrimaryInfant" panose="00000400000000000000" pitchFamily="2" charset="0"/>
                <a:sym typeface="Arial"/>
              </a:rPr>
              <a:t>, we will be focused on electrical systems, specifically looking at torches. We will follow the known pattern of design, make and evaluate and considering target audience whilst ensuring that the product fits the design brief.</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lvl="0">
              <a:buSzPts val="900"/>
            </a:pPr>
            <a:r>
              <a:rPr lang="en-GB" sz="900" b="0" i="0" u="none" strike="noStrike" cap="none" dirty="0">
                <a:solidFill>
                  <a:schemeClr val="dk1"/>
                </a:solidFill>
                <a:latin typeface="SassoonPrimaryInfant" panose="00000400000000000000" pitchFamily="2" charset="0"/>
                <a:sym typeface="Arial"/>
              </a:rPr>
              <a:t>Key vocabulary: </a:t>
            </a:r>
            <a:r>
              <a:rPr lang="en-GB" sz="900" dirty="0">
                <a:solidFill>
                  <a:schemeClr val="dk1"/>
                </a:solidFill>
                <a:latin typeface="SassoonPrimaryInfant" panose="00000400000000000000" pitchFamily="2" charset="0"/>
              </a:rPr>
              <a:t>insulator, series circuit, electronic item, component, conductor</a:t>
            </a:r>
            <a:endParaRPr sz="900" b="0" i="0" u="none" strike="noStrike" cap="none" dirty="0">
              <a:solidFill>
                <a:srgbClr val="000000"/>
              </a:solidFill>
              <a:latin typeface="SassoonPrimaryInfant" panose="00000400000000000000" pitchFamily="2" charset="0"/>
              <a:sym typeface="Arial"/>
            </a:endParaRPr>
          </a:p>
        </p:txBody>
      </p:sp>
      <p:sp>
        <p:nvSpPr>
          <p:cNvPr id="153" name="Google Shape;153;p1"/>
          <p:cNvSpPr txBox="1"/>
          <p:nvPr/>
        </p:nvSpPr>
        <p:spPr>
          <a:xfrm>
            <a:off x="8187444" y="21654"/>
            <a:ext cx="3854401" cy="12002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a:t>
            </a:r>
            <a:r>
              <a:rPr lang="en-GB" sz="900" dirty="0">
                <a:solidFill>
                  <a:schemeClr val="dk1"/>
                </a:solidFill>
                <a:latin typeface="SassoonPrimaryInfant" panose="00000400000000000000" pitchFamily="2" charset="0"/>
              </a:rPr>
              <a:t>History</a:t>
            </a:r>
            <a:r>
              <a:rPr lang="en-GB" sz="900" b="0" i="0" u="none" strike="noStrike" cap="none" dirty="0">
                <a:solidFill>
                  <a:schemeClr val="dk1"/>
                </a:solidFill>
                <a:latin typeface="SassoonPrimaryInfant" panose="00000400000000000000" pitchFamily="2" charset="0"/>
                <a:sym typeface="Arial"/>
              </a:rPr>
              <a:t>, we will be learning about the North East of the U.K. and focusing on the geographical concepts of location and place and change. </a:t>
            </a:r>
            <a:endParaRPr dirty="0">
              <a:latin typeface="SassoonPrimaryInfant" panose="00000400000000000000" pitchFamily="2" charset="0"/>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We will use 4-figure grid references to describe the location of the North East, use directional location and physical features to describe relative location and learn to recognise the significance of location. We will also highlight the biggest changes to the region and begin to discuss the reasoning of this.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urban, rural, location, county, population.</a:t>
            </a:r>
            <a:endParaRPr sz="900" b="0" i="0" u="none" strike="noStrike" cap="none" dirty="0">
              <a:solidFill>
                <a:schemeClr val="dk1"/>
              </a:solidFill>
              <a:latin typeface="SassoonPrimaryInfant" panose="00000400000000000000" pitchFamily="2" charset="0"/>
              <a:sym typeface="Arial"/>
            </a:endParaRPr>
          </a:p>
        </p:txBody>
      </p:sp>
      <p:sp>
        <p:nvSpPr>
          <p:cNvPr id="154" name="Google Shape;154;p1"/>
          <p:cNvSpPr txBox="1"/>
          <p:nvPr/>
        </p:nvSpPr>
        <p:spPr>
          <a:xfrm>
            <a:off x="8187443" y="1280759"/>
            <a:ext cx="3854401" cy="10617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buSzPts val="900"/>
            </a:pPr>
            <a:r>
              <a:rPr lang="en-GB" sz="900" b="0" i="0" u="none" strike="noStrike" cap="none" dirty="0">
                <a:solidFill>
                  <a:schemeClr val="dk1"/>
                </a:solidFill>
                <a:latin typeface="SassoonPrimaryInfant" panose="00000400000000000000" pitchFamily="2" charset="0"/>
                <a:sym typeface="Arial"/>
              </a:rPr>
              <a:t>In Computing, we will be focusing on Data Handling and looking in depth at Investigating Weather. We will be researching and storing data on spreadsheets and designing our own weather station. </a:t>
            </a:r>
            <a:endParaRPr lang="en-GB" sz="900" dirty="0">
              <a:solidFill>
                <a:schemeClr val="dk1"/>
              </a:solidFill>
              <a:latin typeface="SassoonPrimaryInfant" panose="00000400000000000000" pitchFamily="2" charset="0"/>
            </a:endParaRPr>
          </a:p>
          <a:p>
            <a:pPr lvl="0">
              <a:buSzPts val="900"/>
            </a:pPr>
            <a:endParaRPr sz="900" b="0" i="0" u="none" strike="noStrike" cap="none" dirty="0">
              <a:solidFill>
                <a:schemeClr val="dk1"/>
              </a:solidFill>
              <a:latin typeface="SassoonPrimaryInfant" panose="00000400000000000000" pitchFamily="2" charset="0"/>
              <a:sym typeface="Arial"/>
            </a:endParaRPr>
          </a:p>
          <a:p>
            <a:pPr lvl="0"/>
            <a:r>
              <a:rPr lang="en-GB" sz="900" b="0" i="0" u="none" strike="noStrike" cap="none" dirty="0">
                <a:solidFill>
                  <a:schemeClr val="dk1"/>
                </a:solidFill>
                <a:latin typeface="SassoonPrimaryInfant" panose="00000400000000000000" pitchFamily="2" charset="0"/>
                <a:sym typeface="Arial"/>
              </a:rPr>
              <a:t>We will be accessing the following websites : </a:t>
            </a:r>
            <a:r>
              <a:rPr lang="en-GB" sz="900" dirty="0">
                <a:latin typeface="SassoonPrimaryInfant" panose="00000400000000000000" pitchFamily="2" charset="0"/>
              </a:rPr>
              <a:t> </a:t>
            </a:r>
            <a:r>
              <a:rPr lang="en-GB" sz="900" dirty="0">
                <a:latin typeface="SassoonPrimaryInfant" panose="00000400000000000000" pitchFamily="2" charset="0"/>
                <a:hlinkClick r:id="rId4"/>
              </a:rPr>
              <a:t>www.code.org</a:t>
            </a:r>
            <a:r>
              <a:rPr lang="en-GB" sz="900" dirty="0">
                <a:latin typeface="SassoonPrimaryInfant" panose="00000400000000000000" pitchFamily="2" charset="0"/>
              </a:rPr>
              <a:t> and </a:t>
            </a:r>
            <a:r>
              <a:rPr lang="en-GB" sz="900" dirty="0">
                <a:latin typeface="SassoonPrimaryInfant" panose="00000400000000000000" pitchFamily="2" charset="0"/>
                <a:hlinkClick r:id="rId5"/>
              </a:rPr>
              <a:t>https://makecode.microbit.org</a:t>
            </a:r>
            <a:r>
              <a:rPr lang="en-GB" sz="900" dirty="0">
                <a:latin typeface="SassoonPrimaryInfant" panose="00000400000000000000" pitchFamily="2" charset="0"/>
              </a:rPr>
              <a:t>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solar panel, temperature, degrees, climate zone.</a:t>
            </a:r>
            <a:endParaRPr sz="900" b="0" i="0" u="none" strike="noStrike" cap="none" dirty="0">
              <a:solidFill>
                <a:srgbClr val="000000"/>
              </a:solidFill>
              <a:latin typeface="SassoonPrimaryInfant" panose="00000400000000000000" pitchFamily="2" charset="0"/>
              <a:sym typeface="Arial"/>
            </a:endParaRPr>
          </a:p>
        </p:txBody>
      </p:sp>
      <p:sp>
        <p:nvSpPr>
          <p:cNvPr id="155" name="Google Shape;155;p1"/>
          <p:cNvSpPr txBox="1"/>
          <p:nvPr/>
        </p:nvSpPr>
        <p:spPr>
          <a:xfrm>
            <a:off x="8187441" y="2421358"/>
            <a:ext cx="3854401" cy="10617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buSzPts val="900"/>
            </a:pPr>
            <a:r>
              <a:rPr lang="en-GB" sz="900" b="0" i="0" u="none" strike="noStrike" cap="none" dirty="0">
                <a:solidFill>
                  <a:schemeClr val="dk1"/>
                </a:solidFill>
                <a:latin typeface="SassoonPrimaryInfant" panose="00000400000000000000" pitchFamily="2" charset="0"/>
                <a:sym typeface="Arial"/>
              </a:rPr>
              <a:t>In Music, children </a:t>
            </a:r>
            <a:r>
              <a:rPr lang="en-GB" sz="900" dirty="0">
                <a:solidFill>
                  <a:schemeClr val="dk1"/>
                </a:solidFill>
                <a:latin typeface="SassoonPrimaryInfant" panose="00000400000000000000" pitchFamily="2" charset="0"/>
              </a:rPr>
              <a:t>will be developing their knowledge and understanding of music through a unit called Rock and Roll. They will be learning about the origins and features of rock and roll music, learning the songs Hand Jive and Rock Around the Clock and performing as a whole class.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style, rock and roll, hand jive, 1950s, notation, walking bass line</a:t>
            </a:r>
            <a:endParaRPr sz="900" b="0" i="0" u="none" strike="noStrike" cap="none" dirty="0">
              <a:solidFill>
                <a:schemeClr val="dk1"/>
              </a:solidFill>
              <a:latin typeface="SassoonPrimaryInfant" panose="00000400000000000000" pitchFamily="2" charset="0"/>
              <a:sym typeface="Arial"/>
            </a:endParaRPr>
          </a:p>
        </p:txBody>
      </p:sp>
      <p:sp>
        <p:nvSpPr>
          <p:cNvPr id="156" name="Google Shape;156;p1"/>
          <p:cNvSpPr txBox="1"/>
          <p:nvPr/>
        </p:nvSpPr>
        <p:spPr>
          <a:xfrm>
            <a:off x="4208000" y="2390929"/>
            <a:ext cx="3849151" cy="10617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PE, we will be developing our striking and fielding skills by learning the game of </a:t>
            </a:r>
            <a:r>
              <a:rPr lang="en-GB" sz="900" dirty="0">
                <a:solidFill>
                  <a:schemeClr val="dk1"/>
                </a:solidFill>
                <a:latin typeface="SassoonPrimaryInfant" panose="00000400000000000000" pitchFamily="2" charset="0"/>
              </a:rPr>
              <a:t>rounders. </a:t>
            </a:r>
            <a:r>
              <a:rPr lang="en-GB" sz="900" b="0" i="0" u="none" strike="noStrike" cap="none" dirty="0">
                <a:solidFill>
                  <a:schemeClr val="dk1"/>
                </a:solidFill>
                <a:latin typeface="SassoonPrimaryInfant" panose="00000400000000000000" pitchFamily="2" charset="0"/>
                <a:sym typeface="Arial"/>
              </a:rPr>
              <a:t>We will be developing a range of skills in a competitive context and choosing and using a range of simple tactics in isolation and a game context.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dirty="0">
                <a:solidFill>
                  <a:schemeClr val="dk1"/>
                </a:solidFill>
                <a:latin typeface="SassoonPrimaryInfant" panose="00000400000000000000" pitchFamily="2" charset="0"/>
              </a:rPr>
              <a:t>zones, directing, speed, intercept</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PE day: Thursday</a:t>
            </a:r>
            <a:endParaRPr sz="900" b="0" i="0" u="none" strike="noStrike" cap="none" dirty="0">
              <a:solidFill>
                <a:schemeClr val="dk1"/>
              </a:solidFill>
              <a:latin typeface="SassoonPrimaryInfant" panose="00000400000000000000" pitchFamily="2" charset="0"/>
              <a:sym typeface="Arial"/>
            </a:endParaRPr>
          </a:p>
        </p:txBody>
      </p:sp>
      <p:sp>
        <p:nvSpPr>
          <p:cNvPr id="157" name="Google Shape;157;p1"/>
          <p:cNvSpPr txBox="1"/>
          <p:nvPr/>
        </p:nvSpPr>
        <p:spPr>
          <a:xfrm>
            <a:off x="8187441" y="3518692"/>
            <a:ext cx="3857030"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PSHE, we will </a:t>
            </a:r>
            <a:r>
              <a:rPr lang="en-GB" sz="900" dirty="0">
                <a:solidFill>
                  <a:schemeClr val="dk1"/>
                </a:solidFill>
                <a:latin typeface="SassoonPrimaryInfant" panose="00000400000000000000" pitchFamily="2" charset="0"/>
              </a:rPr>
              <a:t>cover two units; Citizenship and Economic Wellbeing. We will first look at human rights and the need for caring for the environment whilst exploring community and appreciating community diversity. We will then move onto understanding choices associated with spending and career aspirations.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b="0" i="0" u="none" strike="noStrike" cap="none" dirty="0">
                <a:solidFill>
                  <a:srgbClr val="000000"/>
                </a:solidFill>
                <a:latin typeface="SassoonPrimaryInfant" panose="00000400000000000000" pitchFamily="2" charset="0"/>
                <a:sym typeface="Arial"/>
              </a:rPr>
              <a:t>authority, diversity, environment, statement, perspective</a:t>
            </a:r>
            <a:endParaRPr sz="900" b="0" i="0" u="none" strike="noStrike" cap="none" dirty="0">
              <a:solidFill>
                <a:schemeClr val="dk1"/>
              </a:solidFill>
              <a:latin typeface="SassoonPrimaryInfant" panose="00000400000000000000" pitchFamily="2" charset="0"/>
              <a:sym typeface="Arial"/>
            </a:endParaRPr>
          </a:p>
        </p:txBody>
      </p:sp>
      <p:sp>
        <p:nvSpPr>
          <p:cNvPr id="158" name="Google Shape;158;p1"/>
          <p:cNvSpPr txBox="1"/>
          <p:nvPr/>
        </p:nvSpPr>
        <p:spPr>
          <a:xfrm>
            <a:off x="4411321" y="1907046"/>
            <a:ext cx="3610688"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70C0"/>
                </a:solidFill>
                <a:latin typeface="SassoonPrimaryInfant" panose="00000400000000000000" pitchFamily="2" charset="0"/>
                <a:sym typeface="Arial"/>
              </a:rPr>
              <a:t>Be courageous; be strong.</a:t>
            </a:r>
            <a:r>
              <a:rPr lang="en-GB" sz="1000" b="1" i="0" u="none" strike="noStrike" cap="none" baseline="30000">
                <a:solidFill>
                  <a:srgbClr val="0070C0"/>
                </a:solidFill>
                <a:latin typeface="SassoonPrimaryInfant" panose="00000400000000000000" pitchFamily="2" charset="0"/>
                <a:sym typeface="Arial"/>
              </a:rPr>
              <a:t> </a:t>
            </a:r>
            <a:br>
              <a:rPr lang="en-GB" sz="1000" b="1" i="0" u="none" strike="noStrike" cap="none" baseline="30000">
                <a:solidFill>
                  <a:srgbClr val="0070C0"/>
                </a:solidFill>
                <a:latin typeface="SassoonPrimaryInfant" panose="00000400000000000000" pitchFamily="2" charset="0"/>
                <a:sym typeface="Arial"/>
              </a:rPr>
            </a:br>
            <a:r>
              <a:rPr lang="en-GB" sz="1000" b="1" i="0" u="none" strike="noStrike" cap="none">
                <a:solidFill>
                  <a:srgbClr val="0070C0"/>
                </a:solidFill>
                <a:latin typeface="SassoonPrimaryInfant" panose="00000400000000000000" pitchFamily="2" charset="0"/>
                <a:sym typeface="Arial"/>
              </a:rPr>
              <a:t>Do everything in love. </a:t>
            </a:r>
            <a:br>
              <a:rPr lang="en-GB" sz="1000" b="1" i="0" u="none" strike="noStrike" cap="none">
                <a:solidFill>
                  <a:srgbClr val="0070C0"/>
                </a:solidFill>
                <a:latin typeface="SassoonPrimaryInfant" panose="00000400000000000000" pitchFamily="2" charset="0"/>
                <a:sym typeface="Arial"/>
              </a:rPr>
            </a:br>
            <a:r>
              <a:rPr lang="en-GB" sz="700" b="0" i="0" u="none" strike="noStrike" cap="none">
                <a:solidFill>
                  <a:srgbClr val="0070C0"/>
                </a:solidFill>
                <a:latin typeface="SassoonPrimaryInfant" panose="00000400000000000000" pitchFamily="2" charset="0"/>
                <a:sym typeface="Arial"/>
              </a:rPr>
              <a:t>1 Corinthians 16:13-14</a:t>
            </a:r>
            <a:endParaRPr sz="1400" b="0" i="0" u="none" strike="noStrike" cap="none">
              <a:solidFill>
                <a:srgbClr val="000000"/>
              </a:solidFill>
              <a:latin typeface="SassoonPrimaryInfant" panose="00000400000000000000" pitchFamily="2" charset="0"/>
              <a:sym typeface="Arial"/>
            </a:endParaRPr>
          </a:p>
        </p:txBody>
      </p:sp>
      <p:pic>
        <p:nvPicPr>
          <p:cNvPr id="1026" name="Picture 2" descr="Goodnight Mister Tom - Scholastic Sh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7504" y="107766"/>
            <a:ext cx="767777" cy="11729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Lion and Albe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0399" y="167964"/>
            <a:ext cx="793246" cy="1000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980</Words>
  <Application>Microsoft Office PowerPoint</Application>
  <PresentationFormat>Widescreen</PresentationFormat>
  <Paragraphs>68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SassoonPrimaryInfant</vt:lpstr>
      <vt:lpstr>Arial</vt:lpstr>
      <vt:lpstr>Garamond</vt:lpstr>
      <vt:lpstr>Organic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Kate</dc:creator>
  <cp:lastModifiedBy>Coates, Suzie</cp:lastModifiedBy>
  <cp:revision>22</cp:revision>
  <dcterms:created xsi:type="dcterms:W3CDTF">2023-04-19T09:52:17Z</dcterms:created>
  <dcterms:modified xsi:type="dcterms:W3CDTF">2026-03-31T08:44:17Z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0x01010021DAEC466E70C24599E8951F1D8FA51A</vt:lpwstr>
  </property>
</Properties>
</file>