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sldIdLst>
    <p:sldId id="259" r:id="rId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68" autoAdjust="0"/>
    <p:restoredTop sz="94660"/>
  </p:normalViewPr>
  <p:slideViewPr>
    <p:cSldViewPr snapToGrid="0">
      <p:cViewPr varScale="1">
        <p:scale>
          <a:sx n="91" d="100"/>
          <a:sy n="91" d="100"/>
        </p:scale>
        <p:origin x="10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00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03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15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61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704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703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461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79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1686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05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10077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93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2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91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84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178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03875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8147" y="92227"/>
            <a:ext cx="3790680" cy="98411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61629" y="64712"/>
            <a:ext cx="3920609" cy="116955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We are reading:</a:t>
            </a:r>
          </a:p>
          <a:p>
            <a:endParaRPr lang="en-GB" sz="1000" dirty="0">
              <a:latin typeface="SassoonCRInfant" panose="00000400000000000000" pitchFamily="2" charset="0"/>
            </a:endParaRPr>
          </a:p>
          <a:p>
            <a:pPr lvl="0" defTabSz="914400" eaLnBrk="0" fontAlgn="base" hangingPunct="0">
              <a:spcBef>
                <a:spcPct val="0"/>
              </a:spcBef>
              <a:spcAft>
                <a:spcPct val="0"/>
              </a:spcAft>
            </a:pPr>
            <a:r>
              <a:rPr lang="en-GB" altLang="en-US" sz="1000" dirty="0">
                <a:solidFill>
                  <a:srgbClr val="000000"/>
                </a:solidFill>
                <a:latin typeface="SassoonCRInfant" panose="00000400000000000000" pitchFamily="2" charset="0"/>
                <a:ea typeface="Times New Roman" panose="02020603050405020304" pitchFamily="18" charset="0"/>
              </a:rPr>
              <a:t>The Owl Who Was Afraid of the Dark </a:t>
            </a:r>
          </a:p>
          <a:p>
            <a:pPr lvl="0" defTabSz="914400" eaLnBrk="0" fontAlgn="base" hangingPunct="0">
              <a:spcBef>
                <a:spcPct val="0"/>
              </a:spcBef>
              <a:spcAft>
                <a:spcPct val="0"/>
              </a:spcAft>
            </a:pPr>
            <a:r>
              <a:rPr lang="en-GB" sz="1000" dirty="0">
                <a:latin typeface="SassoonCRInfant" panose="00000400000000000000" pitchFamily="2" charset="0"/>
              </a:rPr>
              <a:t>by Jill Tomlinson</a:t>
            </a:r>
          </a:p>
          <a:p>
            <a:endParaRPr lang="en-US" sz="1000" dirty="0">
              <a:latin typeface="SassoonCRInfant" panose="00000400000000000000" pitchFamily="2" charset="0"/>
            </a:endParaRPr>
          </a:p>
          <a:p>
            <a:r>
              <a:rPr lang="en-US" sz="1000" dirty="0">
                <a:latin typeface="SassoonCRInfant" panose="00000400000000000000" pitchFamily="2" charset="0"/>
              </a:rPr>
              <a:t>Non fiction texts – instructions </a:t>
            </a:r>
            <a:endParaRPr lang="en-GB" sz="1000" dirty="0">
              <a:latin typeface="SassoonCRInfant" panose="00000400000000000000" pitchFamily="2" charset="0"/>
            </a:endParaRPr>
          </a:p>
          <a:p>
            <a:endParaRPr lang="en-GB" sz="1000" dirty="0">
              <a:latin typeface="SassoonCRInfant" panose="00000400000000000000" pitchFamily="2" charset="0"/>
            </a:endParaRPr>
          </a:p>
        </p:txBody>
      </p:sp>
      <p:sp>
        <p:nvSpPr>
          <p:cNvPr id="6" name="TextBox 5"/>
          <p:cNvSpPr txBox="1"/>
          <p:nvPr/>
        </p:nvSpPr>
        <p:spPr>
          <a:xfrm>
            <a:off x="4352072" y="1134298"/>
            <a:ext cx="3607664" cy="553998"/>
          </a:xfrm>
          <a:prstGeom prst="rect">
            <a:avLst/>
          </a:prstGeom>
          <a:solidFill>
            <a:srgbClr val="99C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00" b="1" dirty="0">
                <a:latin typeface="SassoonCRInfant" panose="00000400000000000000" pitchFamily="2" charset="0"/>
              </a:rPr>
              <a:t>Year 1</a:t>
            </a:r>
            <a:endParaRPr lang="en-GB" sz="1000" b="1" dirty="0">
              <a:solidFill>
                <a:srgbClr val="FF0000"/>
              </a:solidFill>
              <a:latin typeface="SassoonCRInfant" panose="00000400000000000000" pitchFamily="2" charset="0"/>
            </a:endParaRPr>
          </a:p>
          <a:p>
            <a:pPr algn="ctr"/>
            <a:r>
              <a:rPr lang="en-GB" sz="1000" b="1" dirty="0">
                <a:latin typeface="SassoonCRInfant" panose="00000400000000000000" pitchFamily="2" charset="0"/>
              </a:rPr>
              <a:t>Knowledge Organiser</a:t>
            </a:r>
          </a:p>
          <a:p>
            <a:pPr algn="ctr"/>
            <a:r>
              <a:rPr lang="en-GB" sz="1000" b="1" dirty="0">
                <a:latin typeface="SassoonCRInfant" panose="00000400000000000000" pitchFamily="2" charset="0"/>
              </a:rPr>
              <a:t>Weeks 27 - 32</a:t>
            </a:r>
          </a:p>
        </p:txBody>
      </p:sp>
      <p:sp>
        <p:nvSpPr>
          <p:cNvPr id="7" name="TextBox 6"/>
          <p:cNvSpPr txBox="1"/>
          <p:nvPr/>
        </p:nvSpPr>
        <p:spPr>
          <a:xfrm>
            <a:off x="130625" y="1301319"/>
            <a:ext cx="3924555"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English, we will continue to be focus on key skills such as capital letters and full stops, writing sentences and working on our letter formation through writing based on our class novel. Children will continue to apply their phonics in their reading and writing. </a:t>
            </a:r>
          </a:p>
          <a:p>
            <a:endParaRPr lang="en-GB" sz="1000" dirty="0">
              <a:latin typeface="SassoonCRInfant" panose="00000400000000000000" pitchFamily="2" charset="0"/>
            </a:endParaRPr>
          </a:p>
          <a:p>
            <a:r>
              <a:rPr lang="en-GB" sz="1000" dirty="0">
                <a:latin typeface="SassoonCRInfant" panose="00000400000000000000" pitchFamily="2" charset="0"/>
              </a:rPr>
              <a:t>The children will be looking at a range of texts, including fiction and non-fiction texts. We will continue to develop our reading skills by using prediction, inference and sequencing of the story. We will look at vocabulary choices and discuss how they have been used. </a:t>
            </a:r>
          </a:p>
          <a:p>
            <a:endParaRPr lang="en-GB" sz="1000" dirty="0">
              <a:latin typeface="SassoonCRInfant" panose="00000400000000000000" pitchFamily="2" charset="0"/>
            </a:endParaRPr>
          </a:p>
          <a:p>
            <a:r>
              <a:rPr lang="en-GB" sz="1000" dirty="0">
                <a:latin typeface="SassoonCRInfant" panose="00000400000000000000" pitchFamily="2" charset="0"/>
              </a:rPr>
              <a:t>We will continue to learn to use different sentence types and use imperative verbs to add detail.  </a:t>
            </a:r>
          </a:p>
        </p:txBody>
      </p:sp>
      <p:sp>
        <p:nvSpPr>
          <p:cNvPr id="8" name="TextBox 7"/>
          <p:cNvSpPr txBox="1"/>
          <p:nvPr/>
        </p:nvSpPr>
        <p:spPr>
          <a:xfrm>
            <a:off x="136862" y="3394424"/>
            <a:ext cx="3920610"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Maths, we will be begin looking at multiplication and division followed by fractions. This will include: </a:t>
            </a:r>
          </a:p>
          <a:p>
            <a:pPr marL="171450" lvl="0" indent="-171450">
              <a:buFont typeface="Arial" panose="020B0604020202020204" pitchFamily="34" charset="0"/>
              <a:buChar char="•"/>
            </a:pPr>
            <a:r>
              <a:rPr lang="en-GB" sz="1000" dirty="0">
                <a:latin typeface="SassoonCRInfant" panose="00000400000000000000" pitchFamily="2" charset="0"/>
              </a:rPr>
              <a:t>solve one-step problems involving multiplication and division, by calculating the answer using concrete objects, pictorial representations and arrays with the support of the teacher</a:t>
            </a:r>
          </a:p>
          <a:p>
            <a:pPr marL="171450" lvl="0" indent="-171450">
              <a:buFont typeface="Arial" panose="020B0604020202020204" pitchFamily="34" charset="0"/>
              <a:buChar char="•"/>
            </a:pPr>
            <a:r>
              <a:rPr lang="en-GB" sz="1000" dirty="0">
                <a:latin typeface="SassoonCRInfant" panose="00000400000000000000" pitchFamily="2" charset="0"/>
              </a:rPr>
              <a:t>identify one more and one less</a:t>
            </a:r>
          </a:p>
          <a:p>
            <a:pPr marL="171450" lvl="0" indent="-171450">
              <a:buFont typeface="Arial" panose="020B0604020202020204" pitchFamily="34" charset="0"/>
              <a:buChar char="•"/>
            </a:pPr>
            <a:r>
              <a:rPr lang="en-GB" sz="1000" dirty="0">
                <a:latin typeface="SassoonCRInfant" panose="00000400000000000000" pitchFamily="2" charset="0"/>
              </a:rPr>
              <a:t>recognise, find and name a half as one of two equal parts of an object, shape or quantity</a:t>
            </a:r>
          </a:p>
          <a:p>
            <a:pPr marL="171450" lvl="0" indent="-171450">
              <a:buFont typeface="Arial" panose="020B0604020202020204" pitchFamily="34" charset="0"/>
              <a:buChar char="•"/>
            </a:pPr>
            <a:r>
              <a:rPr lang="en-GB" sz="1000" dirty="0">
                <a:latin typeface="SassoonCRInfant" panose="00000400000000000000" pitchFamily="2" charset="0"/>
              </a:rPr>
              <a:t>recognise, find and name a quarter as one of four equal parts of an object, shape or quantity.</a:t>
            </a:r>
          </a:p>
          <a:p>
            <a:pPr marL="171450" lvl="0" indent="-171450">
              <a:buFont typeface="Arial" panose="020B0604020202020204" pitchFamily="34" charset="0"/>
              <a:buChar char="•"/>
            </a:pPr>
            <a:endParaRPr lang="en-US" sz="1000" dirty="0">
              <a:latin typeface="SassoonCRInfant" panose="00000400000000000000" pitchFamily="2" charset="0"/>
            </a:endParaRPr>
          </a:p>
        </p:txBody>
      </p:sp>
      <p:sp>
        <p:nvSpPr>
          <p:cNvPr id="14" name="TextBox 13"/>
          <p:cNvSpPr txBox="1"/>
          <p:nvPr/>
        </p:nvSpPr>
        <p:spPr>
          <a:xfrm>
            <a:off x="8195986" y="4526394"/>
            <a:ext cx="376007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You </a:t>
            </a:r>
            <a:r>
              <a:rPr lang="en-GB" sz="1000" dirty="0">
                <a:solidFill>
                  <a:schemeClr val="tx1"/>
                </a:solidFill>
                <a:latin typeface="SassoonCRInfant" panose="00000400000000000000" pitchFamily="2" charset="0"/>
              </a:rPr>
              <a:t>can help your child by:</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reading with them at home and listening to your child read. </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supporting your child to complete the Oxford Owl e-book and quiz set</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use UXL for maths and English activities to support learning </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use Spelling Shed to support your child's spelling practice </a:t>
            </a:r>
          </a:p>
        </p:txBody>
      </p:sp>
      <p:sp>
        <p:nvSpPr>
          <p:cNvPr id="16" name="TextBox 15"/>
          <p:cNvSpPr txBox="1"/>
          <p:nvPr/>
        </p:nvSpPr>
        <p:spPr>
          <a:xfrm>
            <a:off x="4192218" y="3464981"/>
            <a:ext cx="3849151"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Science, we will be learning about plants. We will look at the different parts of a plant and what they need to grow. We will be conducting an experiment to find out where the best place to grow a sunflower around school would be. </a:t>
            </a:r>
          </a:p>
          <a:p>
            <a:endParaRPr lang="en-GB" sz="1000" dirty="0">
              <a:latin typeface="SassoonCRInfant" panose="00000400000000000000" pitchFamily="2" charset="0"/>
            </a:endParaRPr>
          </a:p>
          <a:p>
            <a:r>
              <a:rPr lang="en-GB" sz="1000" dirty="0">
                <a:latin typeface="SassoonCRInfant" panose="00000400000000000000" pitchFamily="2" charset="0"/>
              </a:rPr>
              <a:t>Key vocabulary: flower, fruit, leaf, deciduous, evergreen, edible</a:t>
            </a:r>
          </a:p>
          <a:p>
            <a:r>
              <a:rPr lang="en-GB" sz="1000" dirty="0">
                <a:latin typeface="SassoonCRInfant" panose="00000400000000000000" pitchFamily="2" charset="0"/>
              </a:rPr>
              <a:t>Our scientist of the term is: Thomas Edison </a:t>
            </a:r>
          </a:p>
        </p:txBody>
      </p:sp>
      <p:sp>
        <p:nvSpPr>
          <p:cNvPr id="17" name="TextBox 16"/>
          <p:cNvSpPr txBox="1"/>
          <p:nvPr/>
        </p:nvSpPr>
        <p:spPr>
          <a:xfrm>
            <a:off x="118967" y="5274416"/>
            <a:ext cx="391863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ctr"/>
            <a:r>
              <a:rPr lang="en-GB" sz="1000" dirty="0">
                <a:latin typeface="SassoonCRInfant" panose="00000400000000000000" pitchFamily="2" charset="0"/>
              </a:rPr>
              <a:t>Our RE focus question this half term will be ‘What makes some places sacred for believers?</a:t>
            </a:r>
            <a:r>
              <a:rPr lang="en-US" sz="1000" dirty="0">
                <a:latin typeface="SassoonCRInfant" panose="00000400000000000000" pitchFamily="2" charset="0"/>
              </a:rPr>
              <a:t>’ </a:t>
            </a:r>
            <a:r>
              <a:rPr lang="en-GB" sz="1000" dirty="0">
                <a:latin typeface="SassoonCRInfant" panose="00000400000000000000" pitchFamily="2" charset="0"/>
              </a:rPr>
              <a:t>We will be learning about a wide variety of beliefs and places of worship. We will be learning about the impact of how these places of worship are holy places not just for believers but how they serve the wider community. We will be making connections between different religions and non-religions, such as Christianity and Islam.</a:t>
            </a:r>
          </a:p>
          <a:p>
            <a:endParaRPr lang="en-GB" sz="1000" dirty="0">
              <a:latin typeface="SassoonCRInfant" panose="00000400000000000000" pitchFamily="2" charset="0"/>
            </a:endParaRPr>
          </a:p>
          <a:p>
            <a:r>
              <a:rPr lang="en-GB" sz="1000" dirty="0">
                <a:latin typeface="SassoonCRInfant" panose="00000400000000000000" pitchFamily="2" charset="0"/>
              </a:rPr>
              <a:t>Key vocabulary:  special, worship, vocab: sacred, holy, beliefs</a:t>
            </a:r>
          </a:p>
        </p:txBody>
      </p:sp>
      <p:sp>
        <p:nvSpPr>
          <p:cNvPr id="18" name="TextBox 17"/>
          <p:cNvSpPr txBox="1"/>
          <p:nvPr/>
        </p:nvSpPr>
        <p:spPr>
          <a:xfrm>
            <a:off x="4189594" y="2299336"/>
            <a:ext cx="3831203"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2010503020300020003" pitchFamily="2" charset="0"/>
              </a:rPr>
              <a:t>In DT, we will be learning about Food Technology, with a focus on fruit and vegetables. The children will try a range of fruit and vegetables and learn about where they grow. We will then use our knowledge about fruit and veg to make our own smoothies! </a:t>
            </a:r>
          </a:p>
          <a:p>
            <a:endParaRPr lang="en-GB" sz="1000" dirty="0">
              <a:latin typeface="SassoonCRInfant" panose="02010503020300020003" pitchFamily="2" charset="0"/>
            </a:endParaRPr>
          </a:p>
          <a:p>
            <a:r>
              <a:rPr lang="en-GB" sz="1000" dirty="0">
                <a:latin typeface="SassoonCRInfant" panose="02010503020300020003" pitchFamily="2" charset="0"/>
              </a:rPr>
              <a:t>Key vocabulary: healthy, ingredients, recipe, smoothie, vegetable, fruit </a:t>
            </a:r>
          </a:p>
        </p:txBody>
      </p:sp>
      <p:sp>
        <p:nvSpPr>
          <p:cNvPr id="19" name="TextBox 18"/>
          <p:cNvSpPr txBox="1"/>
          <p:nvPr/>
        </p:nvSpPr>
        <p:spPr>
          <a:xfrm>
            <a:off x="8191553" y="178384"/>
            <a:ext cx="3836429"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ctr"/>
            <a:r>
              <a:rPr lang="en-GB" sz="1000" dirty="0">
                <a:latin typeface="SassoonCRInfant" panose="00000400000000000000" pitchFamily="2" charset="0"/>
              </a:rPr>
              <a:t>In Geography this half term, we will be learning about our ‘Global Neighbours’.  We will be exploring a map of the UK, locating Newcastle upon Tyne on the map, as well as learning the name of the capital cities and the four nations within the UK. We will also look at a map of the world and discuss why people move to the UK. </a:t>
            </a:r>
          </a:p>
          <a:p>
            <a:pPr fontAlgn="ctr"/>
            <a:endParaRPr lang="en-GB" sz="1000" dirty="0">
              <a:latin typeface="SassoonCRInfant" panose="00000400000000000000" pitchFamily="2" charset="0"/>
            </a:endParaRPr>
          </a:p>
          <a:p>
            <a:r>
              <a:rPr lang="en-GB" sz="1000" dirty="0">
                <a:latin typeface="SassoonCRInfant" panose="00000400000000000000" pitchFamily="2" charset="0"/>
              </a:rPr>
              <a:t>Key vocabulary: ocean, sea : continent, country, capital cities (of UK), nations (within UK), migration</a:t>
            </a:r>
          </a:p>
        </p:txBody>
      </p:sp>
      <p:sp>
        <p:nvSpPr>
          <p:cNvPr id="20" name="TextBox 19"/>
          <p:cNvSpPr txBox="1"/>
          <p:nvPr/>
        </p:nvSpPr>
        <p:spPr>
          <a:xfrm>
            <a:off x="4189594" y="4766584"/>
            <a:ext cx="385440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Computing, the children will be using an iPad to create digital imagery. The children will be taking photos and editing them to create a photo collage. </a:t>
            </a:r>
          </a:p>
          <a:p>
            <a:r>
              <a:rPr lang="en-GB" sz="1000" dirty="0">
                <a:latin typeface="SassoonCRInfant" panose="00000400000000000000" pitchFamily="2" charset="0"/>
              </a:rPr>
              <a:t> </a:t>
            </a:r>
          </a:p>
          <a:p>
            <a:r>
              <a:rPr lang="en-GB" sz="1000" dirty="0">
                <a:latin typeface="SassoonCRInfant" panose="00000400000000000000" pitchFamily="2" charset="0"/>
              </a:rPr>
              <a:t>Key vocabulary:  software, filter, visual effects, import, background</a:t>
            </a:r>
          </a:p>
          <a:p>
            <a:endParaRPr lang="en-GB" sz="1000" dirty="0">
              <a:latin typeface="SassoonCRInfant" panose="00000400000000000000" pitchFamily="2" charset="0"/>
            </a:endParaRPr>
          </a:p>
        </p:txBody>
      </p:sp>
      <p:sp>
        <p:nvSpPr>
          <p:cNvPr id="21" name="TextBox 20"/>
          <p:cNvSpPr txBox="1"/>
          <p:nvPr/>
        </p:nvSpPr>
        <p:spPr>
          <a:xfrm>
            <a:off x="4175272" y="5915788"/>
            <a:ext cx="3836429"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Music this half term, we will be working with Newcastle Music Service on Djembe drumming, focussing on our performance skills. </a:t>
            </a:r>
          </a:p>
          <a:p>
            <a:endParaRPr lang="en-GB" sz="1000" dirty="0">
              <a:latin typeface="SassoonCRInfant" panose="00000400000000000000" pitchFamily="2" charset="0"/>
            </a:endParaRPr>
          </a:p>
          <a:p>
            <a:r>
              <a:rPr lang="en-GB" sz="1000" dirty="0">
                <a:latin typeface="SassoonCRInfant" panose="00000400000000000000" pitchFamily="2" charset="0"/>
              </a:rPr>
              <a:t>Key vocabulary: djembe, drum, base, tone</a:t>
            </a:r>
          </a:p>
        </p:txBody>
      </p:sp>
      <p:sp>
        <p:nvSpPr>
          <p:cNvPr id="22" name="TextBox 21"/>
          <p:cNvSpPr txBox="1"/>
          <p:nvPr/>
        </p:nvSpPr>
        <p:spPr>
          <a:xfrm>
            <a:off x="8200500" y="2923999"/>
            <a:ext cx="384915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PE this half term, the children will be focusing on their striking and fielding games, by mastering basic movements including throwing and catching to apply them to a range of activities. We will continue to improve our long distance running techniques by completing the Active Mile regularly. PE will be on Friday this term. </a:t>
            </a:r>
          </a:p>
          <a:p>
            <a:r>
              <a:rPr lang="en-GB" sz="1000" baseline="-25000" dirty="0">
                <a:latin typeface="SassoonCRInfant" panose="00000400000000000000" pitchFamily="2" charset="0"/>
              </a:rPr>
              <a:t>	</a:t>
            </a:r>
            <a:endParaRPr lang="en-GB" sz="1000" dirty="0">
              <a:latin typeface="SassoonCRInfant" panose="00000400000000000000" pitchFamily="2" charset="0"/>
            </a:endParaRPr>
          </a:p>
          <a:p>
            <a:r>
              <a:rPr lang="en-GB" sz="1000" dirty="0">
                <a:latin typeface="SassoonCRInfant" panose="00000400000000000000" pitchFamily="2" charset="0"/>
              </a:rPr>
              <a:t>Key vocabulary: underarm, overarm, space, fielding </a:t>
            </a:r>
          </a:p>
          <a:p>
            <a:endParaRPr lang="en-GB" sz="1000" dirty="0">
              <a:latin typeface="SassoonCRInfant" panose="00000400000000000000" pitchFamily="2" charset="0"/>
            </a:endParaRPr>
          </a:p>
          <a:p>
            <a:r>
              <a:rPr lang="en-GB" sz="1000" dirty="0">
                <a:solidFill>
                  <a:schemeClr val="tx1"/>
                </a:solidFill>
                <a:latin typeface="SassoonCRInfant" panose="00000400000000000000" pitchFamily="2" charset="0"/>
              </a:rPr>
              <a:t>PE day: Friday</a:t>
            </a:r>
          </a:p>
        </p:txBody>
      </p:sp>
      <p:sp>
        <p:nvSpPr>
          <p:cNvPr id="24" name="TextBox 23"/>
          <p:cNvSpPr txBox="1"/>
          <p:nvPr/>
        </p:nvSpPr>
        <p:spPr>
          <a:xfrm>
            <a:off x="8188936" y="1602274"/>
            <a:ext cx="3839046"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PSHE this half term, our focus will be citizenship and understanding the importance of rules and consequences of not following them. We will be thinking about caring for the needs of babies, young children and animals and exploring our similarities and differences, as well as an introduction to democracy.</a:t>
            </a:r>
          </a:p>
          <a:p>
            <a:endParaRPr lang="en-GB" sz="1000" dirty="0">
              <a:latin typeface="SassoonCRInfant" panose="00000400000000000000" pitchFamily="2" charset="0"/>
            </a:endParaRPr>
          </a:p>
          <a:p>
            <a:r>
              <a:rPr lang="en-GB" sz="1000" dirty="0">
                <a:latin typeface="SassoonCRInfant" panose="00000400000000000000" pitchFamily="2" charset="0"/>
              </a:rPr>
              <a:t>Key vocabulary:  responsibility, vote, unique, democracy </a:t>
            </a:r>
          </a:p>
        </p:txBody>
      </p:sp>
      <p:sp>
        <p:nvSpPr>
          <p:cNvPr id="4" name="TextBox 3"/>
          <p:cNvSpPr txBox="1"/>
          <p:nvPr/>
        </p:nvSpPr>
        <p:spPr>
          <a:xfrm>
            <a:off x="4314656" y="1716817"/>
            <a:ext cx="3610688" cy="553998"/>
          </a:xfrm>
          <a:prstGeom prst="rect">
            <a:avLst/>
          </a:prstGeom>
          <a:noFill/>
        </p:spPr>
        <p:txBody>
          <a:bodyPr wrap="square" rtlCol="0">
            <a:spAutoFit/>
          </a:bodyPr>
          <a:lstStyle/>
          <a:p>
            <a:pPr algn="ctr"/>
            <a:r>
              <a:rPr lang="en-GB" sz="1000" b="1" dirty="0">
                <a:solidFill>
                  <a:srgbClr val="0070C0"/>
                </a:solidFill>
                <a:latin typeface="SassoonCRInfant" panose="00000400000000000000" pitchFamily="2" charset="0"/>
              </a:rPr>
              <a:t>Be courageous; be strong.</a:t>
            </a:r>
            <a:r>
              <a:rPr lang="en-GB" sz="1000" b="1" baseline="30000" dirty="0">
                <a:solidFill>
                  <a:srgbClr val="0070C0"/>
                </a:solidFill>
                <a:latin typeface="SassoonCRInfant" panose="00000400000000000000" pitchFamily="2" charset="0"/>
              </a:rPr>
              <a:t> </a:t>
            </a:r>
            <a:br>
              <a:rPr lang="en-GB" sz="1000" b="1" baseline="30000" dirty="0">
                <a:solidFill>
                  <a:srgbClr val="0070C0"/>
                </a:solidFill>
                <a:latin typeface="SassoonCRInfant" panose="00000400000000000000" pitchFamily="2" charset="0"/>
              </a:rPr>
            </a:br>
            <a:r>
              <a:rPr lang="en-GB" sz="1000" b="1" dirty="0">
                <a:solidFill>
                  <a:srgbClr val="0070C0"/>
                </a:solidFill>
                <a:latin typeface="SassoonCRInfant" panose="00000400000000000000" pitchFamily="2" charset="0"/>
              </a:rPr>
              <a:t>Do everything in love. </a:t>
            </a:r>
            <a:br>
              <a:rPr lang="en-GB" sz="1000" b="1" dirty="0">
                <a:solidFill>
                  <a:srgbClr val="0070C0"/>
                </a:solidFill>
                <a:latin typeface="SassoonCRInfant" panose="00000400000000000000" pitchFamily="2" charset="0"/>
              </a:rPr>
            </a:br>
            <a:r>
              <a:rPr lang="en-GB" sz="1000" dirty="0">
                <a:solidFill>
                  <a:srgbClr val="0070C0"/>
                </a:solidFill>
                <a:latin typeface="SassoonCRInfant" panose="00000400000000000000" pitchFamily="2" charset="0"/>
              </a:rPr>
              <a:t>1 Corinthians 16:13-14</a:t>
            </a:r>
          </a:p>
        </p:txBody>
      </p:sp>
      <p:sp>
        <p:nvSpPr>
          <p:cNvPr id="5" name="Rectangle 2"/>
          <p:cNvSpPr>
            <a:spLocks noChangeArrowheads="1"/>
          </p:cNvSpPr>
          <p:nvPr/>
        </p:nvSpPr>
        <p:spPr bwMode="auto">
          <a:xfrm>
            <a:off x="0" y="10548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000">
              <a:latin typeface="SassoonCRInfant" panose="00000400000000000000" pitchFamily="2" charset="0"/>
            </a:endParaRPr>
          </a:p>
        </p:txBody>
      </p:sp>
      <p:sp>
        <p:nvSpPr>
          <p:cNvPr id="9" name="Rectangle 3"/>
          <p:cNvSpPr>
            <a:spLocks noChangeArrowheads="1"/>
          </p:cNvSpPr>
          <p:nvPr/>
        </p:nvSpPr>
        <p:spPr bwMode="auto">
          <a:xfrm>
            <a:off x="0" y="56268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SassoonCRInfant" panose="00000400000000000000" pitchFamily="2" charset="0"/>
            </a:endParaRPr>
          </a:p>
        </p:txBody>
      </p:sp>
      <p:sp>
        <p:nvSpPr>
          <p:cNvPr id="12" name="Rectangle 8"/>
          <p:cNvSpPr>
            <a:spLocks noChangeArrowheads="1"/>
          </p:cNvSpPr>
          <p:nvPr/>
        </p:nvSpPr>
        <p:spPr bwMode="auto">
          <a:xfrm>
            <a:off x="0" y="10548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000">
              <a:latin typeface="SassoonCRInfant" panose="00000400000000000000" pitchFamily="2" charset="0"/>
            </a:endParaRPr>
          </a:p>
        </p:txBody>
      </p:sp>
      <p:pic>
        <p:nvPicPr>
          <p:cNvPr id="23" name="Picture 22" descr="The Owl Who Was Afraid of the Dark (Jill Tomlinson's Favourite Animal  Tales): Amazon.co.uk: Tomlinson, Jill, Howard, Paul: 9781405210935: Books">
            <a:extLst>
              <a:ext uri="{FF2B5EF4-FFF2-40B4-BE49-F238E27FC236}">
                <a16:creationId xmlns:a16="http://schemas.microsoft.com/office/drawing/2014/main" id="{8B05CCD5-E379-4A62-9A81-310D6D7350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145" y="217168"/>
            <a:ext cx="585743" cy="859172"/>
          </a:xfrm>
          <a:prstGeom prst="rect">
            <a:avLst/>
          </a:prstGeom>
          <a:noFill/>
          <a:ln>
            <a:noFill/>
          </a:ln>
        </p:spPr>
      </p:pic>
      <p:pic>
        <p:nvPicPr>
          <p:cNvPr id="10" name="Picture 9">
            <a:extLst>
              <a:ext uri="{FF2B5EF4-FFF2-40B4-BE49-F238E27FC236}">
                <a16:creationId xmlns:a16="http://schemas.microsoft.com/office/drawing/2014/main" id="{49EC00EA-528D-4840-A8B8-437EA7BB929D}"/>
              </a:ext>
            </a:extLst>
          </p:cNvPr>
          <p:cNvPicPr>
            <a:picLocks noChangeAspect="1"/>
          </p:cNvPicPr>
          <p:nvPr/>
        </p:nvPicPr>
        <p:blipFill>
          <a:blip r:embed="rId4"/>
          <a:stretch>
            <a:fillRect/>
          </a:stretch>
        </p:blipFill>
        <p:spPr>
          <a:xfrm>
            <a:off x="3204797" y="198944"/>
            <a:ext cx="631468" cy="902096"/>
          </a:xfrm>
          <a:prstGeom prst="rect">
            <a:avLst/>
          </a:prstGeom>
        </p:spPr>
      </p:pic>
      <p:sp>
        <p:nvSpPr>
          <p:cNvPr id="26" name="TextBox 25"/>
          <p:cNvSpPr txBox="1"/>
          <p:nvPr/>
        </p:nvSpPr>
        <p:spPr>
          <a:xfrm>
            <a:off x="8195986" y="5648343"/>
            <a:ext cx="3760070"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Key dates this half term: </a:t>
            </a:r>
          </a:p>
          <a:p>
            <a:pPr marL="171450" indent="-171450">
              <a:buFont typeface="Arial" panose="020B0604020202020204" pitchFamily="34" charset="0"/>
              <a:buChar char="•"/>
            </a:pPr>
            <a:r>
              <a:rPr lang="en-GB" sz="1000" dirty="0">
                <a:latin typeface="SassoonCRInfant" panose="00000400000000000000" pitchFamily="2" charset="0"/>
              </a:rPr>
              <a:t>Thursday 3</a:t>
            </a:r>
            <a:r>
              <a:rPr lang="en-GB" sz="1000" baseline="30000" dirty="0">
                <a:latin typeface="SassoonCRInfant" panose="00000400000000000000" pitchFamily="2" charset="0"/>
              </a:rPr>
              <a:t>rd</a:t>
            </a:r>
            <a:r>
              <a:rPr lang="en-GB" sz="1000" dirty="0">
                <a:latin typeface="SassoonCRInfant" panose="00000400000000000000" pitchFamily="2" charset="0"/>
              </a:rPr>
              <a:t> April – Healthy </a:t>
            </a:r>
            <a:r>
              <a:rPr lang="en-GB" sz="1000">
                <a:latin typeface="SassoonCRInfant" panose="00000400000000000000" pitchFamily="2" charset="0"/>
              </a:rPr>
              <a:t>Active Lifestyle </a:t>
            </a:r>
            <a:endParaRPr lang="en-GB" sz="1000" dirty="0">
              <a:latin typeface="SassoonCRInfant" panose="00000400000000000000" pitchFamily="2" charset="0"/>
            </a:endParaRP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Monday 7th –Tuesday 8</a:t>
            </a:r>
            <a:r>
              <a:rPr lang="en-GB" sz="1000" baseline="30000" dirty="0">
                <a:solidFill>
                  <a:schemeClr val="tx1"/>
                </a:solidFill>
                <a:latin typeface="SassoonCRInfant" panose="00000400000000000000" pitchFamily="2" charset="0"/>
              </a:rPr>
              <a:t>th</a:t>
            </a:r>
            <a:r>
              <a:rPr lang="en-GB" sz="1000" dirty="0">
                <a:solidFill>
                  <a:schemeClr val="tx1"/>
                </a:solidFill>
                <a:latin typeface="SassoonCRInfant" panose="00000400000000000000" pitchFamily="2" charset="0"/>
              </a:rPr>
              <a:t> April - Parents evening </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Tuesday 8th April – Meeting for parents/carers of Year 1 children about the Y1 Phonics Screen Check 5:30pm</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Friday 11th April – Y1-4 Easter service at All Saints church</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Wednesday 30th April – Class Photographs</a:t>
            </a:r>
          </a:p>
        </p:txBody>
      </p:sp>
    </p:spTree>
    <p:extLst>
      <p:ext uri="{BB962C8B-B14F-4D97-AF65-F5344CB8AC3E}">
        <p14:creationId xmlns:p14="http://schemas.microsoft.com/office/powerpoint/2010/main" val="11928397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1043</TotalTime>
  <Words>905</Words>
  <Application>Microsoft Office PowerPoint</Application>
  <PresentationFormat>Widescreen</PresentationFormat>
  <Paragraphs>58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Garamond</vt:lpstr>
      <vt:lpstr>SassoonCRInfant</vt:lpstr>
      <vt:lpstr>Times New Roman</vt:lpstr>
      <vt:lpstr>Organic</vt:lpstr>
      <vt:lpstr>PowerPoint Presentation</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Kate</dc:creator>
  <cp:lastModifiedBy>Coates, Suzie</cp:lastModifiedBy>
  <cp:revision>81</cp:revision>
  <cp:lastPrinted>2024-03-28T10:38:31Z</cp:lastPrinted>
  <dcterms:created xsi:type="dcterms:W3CDTF">2023-04-19T09:52:17Z</dcterms:created>
  <dcterms:modified xsi:type="dcterms:W3CDTF">2025-03-31T08:30:28Z</dcterms:modified>
</cp:coreProperties>
</file>