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5" r:id="rId8"/>
    <p:sldId id="261" r:id="rId9"/>
    <p:sldId id="263" r:id="rId10"/>
    <p:sldId id="270" r:id="rId11"/>
    <p:sldId id="271" r:id="rId12"/>
    <p:sldId id="272" r:id="rId13"/>
    <p:sldId id="273" r:id="rId14"/>
    <p:sldId id="266" r:id="rId15"/>
    <p:sldId id="267" r:id="rId16"/>
    <p:sldId id="264" r:id="rId17"/>
    <p:sldId id="268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/>
    <p:restoredTop sz="94567"/>
  </p:normalViewPr>
  <p:slideViewPr>
    <p:cSldViewPr snapToGrid="0" snapToObjects="1">
      <p:cViewPr varScale="1">
        <p:scale>
          <a:sx n="109" d="100"/>
          <a:sy n="109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9785-1F7A-B443-8F79-614DB7976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BE1CC-C388-7849-91C5-29C76CDE4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22691-5151-8844-A5FE-43AE83097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77C7F-5055-7A4B-91F0-7ECC91A0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EA283-661A-D44A-9661-BCAB0578A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1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C73C3-B371-7841-A6D1-FFC8D1A89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D1E3E2-DBC6-0E48-AD04-4213B6D3C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AC973-B9E0-F445-A848-7813213CB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BA1D7-23F1-194C-B83C-33D97F679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7A427-FFCD-6D4F-8CC4-57605603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18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9429D-BDD9-E24B-937F-D76DCFE19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DD08C-863A-EF44-A9DD-284F7954F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85C8F-6507-1542-8DA8-5D6669AA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F597C-0BF1-8B49-9DE6-91BAE8798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BCF06-D473-974C-8BC9-CB3EE6B0E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31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E595-449D-374F-8C64-678E5BE51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DBBA0-69C5-BD4C-AF63-55A5E4EF5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C21AB-7A03-F340-967D-3B4C2CDA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08565-6848-9841-AFD4-294D1FDB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46A28-D87B-064D-ADBF-E2D5C7F8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1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65BD9-AA70-3940-8070-DCDAC334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7F869-3A12-624E-B826-E9E231648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9B3DB-4D49-4F4E-A666-F3E016A4C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E796D-B22D-6442-8A87-9FEE08F9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C63AB-008C-1641-BA6D-994D46AFE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53C4F-3A6C-A341-A256-748B799B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10A64-3C30-CC43-910E-300DC2B67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846010-D1E7-5C4D-B98D-853160B39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4ED6E-C131-B644-A251-1B87A2E80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D90B8-036D-D944-B7E6-7A96BCEC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D1C8E-AAB9-B342-9E3A-5B877022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2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62A97-5163-864C-837E-9FCF888AD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74A1B-3603-7545-B5E0-42160BA55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A17DA7-EDF7-144E-AC8F-444018F91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FE62B2-AAE8-A648-8986-E39A4543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69422C-E26F-454B-906A-62C8ED658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F5651F-9136-4049-9BF9-AB1DBB699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12D3D0-168F-7A49-B31C-07B8B039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2968EE-61E7-A946-B439-14B6A1A8C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8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2D38B-C81F-2041-AD1F-B43B5DC4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F4E11-E350-E440-80D4-C7495872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7C970-E784-3043-8AB9-4088257B0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4444F-0D42-E345-98D9-E4734B57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4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FA176C-46D1-0A47-9D75-B87F6FED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E398A-FC25-BF48-8A8D-285050B2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A5BAD-6B06-4C41-AB23-A1ED12D8B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43BBB-802C-D341-A127-846D01BAA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E2602-B43A-D049-886E-6E47D0CF0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76C51-56E2-6642-AC55-3EC129965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66F7-4BCB-8643-94A2-1D4A24A0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ECBFF-76B4-BB44-AB77-770C8B41A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1FA58-FE85-7A4D-B614-C9E966B0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6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E0ED-3E52-3549-93CC-8C6F21A99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63FA79-BD81-374A-B68F-B03B9FEEA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74C9F-37DB-6C48-8394-6D022AD53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2970F-250B-6F4F-BDF1-D842C581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23CBE-550C-5B44-9EE3-79FFC2A96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BE6E9-096F-034C-82D1-49AFED8DF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2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24AA66-7460-2843-B820-ACECAFB3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805A6-6F7D-9D40-8990-EB22ED654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8843B-D9E5-D644-AB0C-55D4189D5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35DEF-7F7A-1649-9718-0619F4F19397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2C02-E311-4242-A81D-277CE17E58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DE050-4214-8F47-B84B-93A5C1EC5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28DA7-C000-6646-8174-8D22CB504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7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rnli.org/find-my-nearest/museums/grace-darling-in-10-object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flickeringlamps.com/2017/07/30/remembering-grace-darling-heroine-and-victorian-media-sensation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rnli.org/find-my-nearest/lifeguarded-beaches?display=Grid&amp;resultsPerPage=12&amp;lat=54.986639223471734&amp;lon=-1.4475737209156625&amp;radius=31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CL1x7wHQLY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2972-5446-CD4C-99DF-406715FE7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800" y="-438350"/>
            <a:ext cx="9144000" cy="2387600"/>
          </a:xfrm>
        </p:spPr>
        <p:txBody>
          <a:bodyPr/>
          <a:lstStyle/>
          <a:p>
            <a:r>
              <a:rPr lang="en-US" dirty="0">
                <a:latin typeface="Sassoon Infant Std" panose="020B0503020103030203" pitchFamily="34" charset="0"/>
              </a:rPr>
              <a:t>Grace Darling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2FCAB-3FAB-1942-AFA5-19DA7AD5D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00"/>
            <a:ext cx="5918200" cy="4254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3D4B15-0B3E-B34A-8FDD-38288A6CEF5C}"/>
              </a:ext>
            </a:extLst>
          </p:cNvPr>
          <p:cNvSpPr/>
          <p:nvPr/>
        </p:nvSpPr>
        <p:spPr>
          <a:xfrm>
            <a:off x="558800" y="2235200"/>
            <a:ext cx="762000" cy="2776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74AF2F-490B-6842-9D46-A045E454F498}"/>
              </a:ext>
            </a:extLst>
          </p:cNvPr>
          <p:cNvSpPr/>
          <p:nvPr/>
        </p:nvSpPr>
        <p:spPr>
          <a:xfrm>
            <a:off x="11294879" y="4709917"/>
            <a:ext cx="338321" cy="562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1E56F6-72BB-8447-A878-CC2E20598717}"/>
              </a:ext>
            </a:extLst>
          </p:cNvPr>
          <p:cNvGrpSpPr/>
          <p:nvPr/>
        </p:nvGrpSpPr>
        <p:grpSpPr>
          <a:xfrm>
            <a:off x="9045107" y="334694"/>
            <a:ext cx="2962015" cy="3851245"/>
            <a:chOff x="9045107" y="334694"/>
            <a:chExt cx="2962015" cy="38512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501EA2-7BD7-2E46-884B-0F315EE83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5107" y="334694"/>
              <a:ext cx="2962015" cy="378016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BA4EDF-4F03-D545-826B-170CD1E91C3E}"/>
                </a:ext>
              </a:extLst>
            </p:cNvPr>
            <p:cNvSpPr/>
            <p:nvPr/>
          </p:nvSpPr>
          <p:spPr>
            <a:xfrm>
              <a:off x="9195632" y="334694"/>
              <a:ext cx="762000" cy="56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4B9731-98B3-0647-B9C3-F3E94D3DDBAF}"/>
                </a:ext>
              </a:extLst>
            </p:cNvPr>
            <p:cNvSpPr/>
            <p:nvPr/>
          </p:nvSpPr>
          <p:spPr>
            <a:xfrm>
              <a:off x="9348032" y="487094"/>
              <a:ext cx="609600" cy="409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1272160-2937-7340-97C9-737F1B6DD2C7}"/>
                </a:ext>
              </a:extLst>
            </p:cNvPr>
            <p:cNvSpPr/>
            <p:nvPr/>
          </p:nvSpPr>
          <p:spPr>
            <a:xfrm>
              <a:off x="11668801" y="3623573"/>
              <a:ext cx="338321" cy="56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06F811C-F8FD-5D47-8A83-7EF577FD431B}"/>
              </a:ext>
            </a:extLst>
          </p:cNvPr>
          <p:cNvSpPr txBox="1"/>
          <p:nvPr/>
        </p:nvSpPr>
        <p:spPr>
          <a:xfrm>
            <a:off x="11173312" y="6422198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anose="020B0503020103030203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473609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55239A-9C03-6E49-AFCF-37D2628B80A8}"/>
              </a:ext>
            </a:extLst>
          </p:cNvPr>
          <p:cNvSpPr/>
          <p:nvPr/>
        </p:nvSpPr>
        <p:spPr>
          <a:xfrm>
            <a:off x="3032760" y="2204765"/>
            <a:ext cx="7004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  <a:hlinkClick r:id="rId2"/>
              </a:rPr>
              <a:t>https://rnli.org/find-my-nearest/museums/grace-darling-in-10-objects</a:t>
            </a:r>
            <a:endParaRPr lang="en-US" dirty="0">
              <a:latin typeface="Sassoon Infant Std" panose="020B0503020103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B7019-45A5-A143-8207-6A156969BD9B}"/>
              </a:ext>
            </a:extLst>
          </p:cNvPr>
          <p:cNvSpPr txBox="1"/>
          <p:nvPr/>
        </p:nvSpPr>
        <p:spPr>
          <a:xfrm>
            <a:off x="292608" y="384048"/>
            <a:ext cx="82429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Sassoon Infant Std" panose="020B0503020103030203" pitchFamily="34" charset="0"/>
              </a:rPr>
              <a:t>The RNLI Grace Darling Museum at Bamburgh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F374F-D36D-AB41-9F70-B9CA9BAAA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448" y="3073674"/>
            <a:ext cx="6039104" cy="340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14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522486CD-6C22-F945-9DBC-ABABC55B8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r="15404" b="1"/>
          <a:stretch/>
        </p:blipFill>
        <p:spPr bwMode="auto">
          <a:xfrm>
            <a:off x="394886" y="160671"/>
            <a:ext cx="3084025" cy="306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F068CA6-B7B1-7F43-B46C-5F5D0933E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6" r="3341" b="-4"/>
          <a:stretch/>
        </p:blipFill>
        <p:spPr bwMode="auto">
          <a:xfrm>
            <a:off x="394886" y="3308041"/>
            <a:ext cx="3084025" cy="306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B540C64-829E-3E4C-943B-533C671D06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2" r="14847" b="-2"/>
          <a:stretch/>
        </p:blipFill>
        <p:spPr bwMode="auto">
          <a:xfrm>
            <a:off x="3687804" y="200774"/>
            <a:ext cx="3895344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14ADF98-4729-914F-A52A-C3F8A5249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r="5055" b="-2"/>
          <a:stretch/>
        </p:blipFill>
        <p:spPr bwMode="auto">
          <a:xfrm>
            <a:off x="7792041" y="160671"/>
            <a:ext cx="4151376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3CBF6E-E9B8-9E48-9368-AEB2604758DD}"/>
              </a:ext>
            </a:extLst>
          </p:cNvPr>
          <p:cNvSpPr/>
          <p:nvPr/>
        </p:nvSpPr>
        <p:spPr>
          <a:xfrm>
            <a:off x="1034967" y="6472560"/>
            <a:ext cx="11291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Sassoon Infant Std" panose="020B0503020103030203" pitchFamily="34" charset="0"/>
                <a:hlinkClick r:id="rId6"/>
              </a:rPr>
              <a:t>https://flickeringlamps.com/2017/07/30/remembering-grace-darling-heroine-and-victorian-media-sensation/</a:t>
            </a:r>
            <a:endParaRPr lang="en-US" dirty="0">
              <a:latin typeface="Sassoon Infant Std" panose="020B0503020103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525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553689-7F84-6E44-A356-FBC041CED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7734"/>
            <a:ext cx="5826463" cy="65722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32429F-9853-8943-8858-C67F138E6793}"/>
              </a:ext>
            </a:extLst>
          </p:cNvPr>
          <p:cNvSpPr/>
          <p:nvPr/>
        </p:nvSpPr>
        <p:spPr>
          <a:xfrm>
            <a:off x="6120384" y="422148"/>
            <a:ext cx="565708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assoon Infant Std" panose="020B0503020103030203" pitchFamily="34" charset="0"/>
              </a:rPr>
              <a:t>This picture was painted to remember when Grace Darling and her father William rescued the survivors from the Forfarshire. </a:t>
            </a:r>
          </a:p>
          <a:p>
            <a:endParaRPr lang="en-US" dirty="0">
              <a:latin typeface="Sassoon Infant Std" panose="020B0503020103030203" pitchFamily="34" charset="0"/>
            </a:endParaRPr>
          </a:p>
          <a:p>
            <a:endParaRPr lang="en-US" dirty="0">
              <a:latin typeface="Sassoon Infant Std" panose="020B0503020103030203" pitchFamily="34" charset="0"/>
            </a:endParaRPr>
          </a:p>
          <a:p>
            <a:endParaRPr lang="en-US" dirty="0">
              <a:latin typeface="Sassoon Infant Std" panose="020B0503020103030203" pitchFamily="34" charset="0"/>
            </a:endParaRPr>
          </a:p>
          <a:p>
            <a:r>
              <a:rPr lang="en-US" sz="2000" dirty="0">
                <a:latin typeface="Sassoon Infant Std" panose="020B0503020103030203" pitchFamily="34" charset="0"/>
              </a:rPr>
              <a:t>Look at the picture and think about:</a:t>
            </a:r>
          </a:p>
          <a:p>
            <a:endParaRPr lang="en-US" sz="2000" dirty="0">
              <a:latin typeface="Sassoon Infant Std" panose="020B0503020103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ssoon Infant Std" panose="020B0503020103030203" pitchFamily="34" charset="0"/>
              </a:rPr>
              <a:t>How would you describe the people in the painting?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ssoon Infant Std" panose="020B0503020103030203" pitchFamily="34" charset="0"/>
              </a:rPr>
              <a:t>What is happening in the picture? – What part of the rescue was this?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ssoon Infant Std" panose="020B0503020103030203" pitchFamily="34" charset="0"/>
              </a:rPr>
              <a:t>Do you think the painting tells the story well?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assoon Infant Std" panose="020B0503020103030203" pitchFamily="34" charset="0"/>
              </a:rPr>
              <a:t>What could be a title for the painting?</a:t>
            </a:r>
          </a:p>
        </p:txBody>
      </p:sp>
    </p:spTree>
    <p:extLst>
      <p:ext uri="{BB962C8B-B14F-4D97-AF65-F5344CB8AC3E}">
        <p14:creationId xmlns:p14="http://schemas.microsoft.com/office/powerpoint/2010/main" val="755287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riding on the back of a horse&#10;&#10;Description automatically generated">
            <a:extLst>
              <a:ext uri="{FF2B5EF4-FFF2-40B4-BE49-F238E27FC236}">
                <a16:creationId xmlns:a16="http://schemas.microsoft.com/office/drawing/2014/main" id="{8DB81D83-EB96-2C4A-815D-72193889F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1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0BAD4C-4AC0-094E-A0E5-0204F8BD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00"/>
            <a:ext cx="5918200" cy="4254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C59082-A95B-C445-9925-A23E45C70201}"/>
              </a:ext>
            </a:extLst>
          </p:cNvPr>
          <p:cNvSpPr/>
          <p:nvPr/>
        </p:nvSpPr>
        <p:spPr>
          <a:xfrm>
            <a:off x="558800" y="2235200"/>
            <a:ext cx="762000" cy="2776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D69D94-4F22-FF4C-8A66-483FEBF9132E}"/>
              </a:ext>
            </a:extLst>
          </p:cNvPr>
          <p:cNvSpPr/>
          <p:nvPr/>
        </p:nvSpPr>
        <p:spPr>
          <a:xfrm>
            <a:off x="11294879" y="4709917"/>
            <a:ext cx="338321" cy="562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0E7B51-66A1-6A48-B008-2D842741DC6F}"/>
              </a:ext>
            </a:extLst>
          </p:cNvPr>
          <p:cNvGrpSpPr/>
          <p:nvPr/>
        </p:nvGrpSpPr>
        <p:grpSpPr>
          <a:xfrm>
            <a:off x="9045107" y="334694"/>
            <a:ext cx="2962015" cy="3851245"/>
            <a:chOff x="9045107" y="334694"/>
            <a:chExt cx="2962015" cy="38512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F79ABA-AE62-4B45-A580-9F417D275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5107" y="334694"/>
              <a:ext cx="2962015" cy="37801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BD7C1C1-38FE-D047-B843-3EAB924E058F}"/>
                </a:ext>
              </a:extLst>
            </p:cNvPr>
            <p:cNvSpPr/>
            <p:nvPr/>
          </p:nvSpPr>
          <p:spPr>
            <a:xfrm>
              <a:off x="9195632" y="334694"/>
              <a:ext cx="762000" cy="56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5ABE44-AEDF-224A-8E15-D8EEE7FDA5CC}"/>
                </a:ext>
              </a:extLst>
            </p:cNvPr>
            <p:cNvSpPr/>
            <p:nvPr/>
          </p:nvSpPr>
          <p:spPr>
            <a:xfrm>
              <a:off x="9348032" y="487094"/>
              <a:ext cx="609600" cy="409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757FB6C-BC90-A946-BC4B-672EF7CD23DC}"/>
                </a:ext>
              </a:extLst>
            </p:cNvPr>
            <p:cNvSpPr/>
            <p:nvPr/>
          </p:nvSpPr>
          <p:spPr>
            <a:xfrm>
              <a:off x="11668801" y="3623573"/>
              <a:ext cx="338321" cy="56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0DEEB5F-A920-0B4A-BC4D-84C259E11D0A}"/>
              </a:ext>
            </a:extLst>
          </p:cNvPr>
          <p:cNvSpPr txBox="1">
            <a:spLocks/>
          </p:cNvSpPr>
          <p:nvPr/>
        </p:nvSpPr>
        <p:spPr>
          <a:xfrm>
            <a:off x="3886708" y="1175058"/>
            <a:ext cx="4418584" cy="10601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Sassoon Infant Std" panose="020B0503020103030203" pitchFamily="34" charset="0"/>
              </a:rPr>
              <a:t>Grace Darling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F356D1-ADC7-124D-A256-00DCAC5BB994}"/>
              </a:ext>
            </a:extLst>
          </p:cNvPr>
          <p:cNvSpPr txBox="1"/>
          <p:nvPr/>
        </p:nvSpPr>
        <p:spPr>
          <a:xfrm>
            <a:off x="11173312" y="6422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anose="020B0503020103030203" pitchFamily="34" charset="0"/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488146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FB733-A9F7-B944-8E88-095D93BB5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58" t="9134" r="7225" b="8917"/>
          <a:stretch/>
        </p:blipFill>
        <p:spPr>
          <a:xfrm>
            <a:off x="7659624" y="3109108"/>
            <a:ext cx="4069200" cy="35904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32BBB1E-99A8-4247-8E15-CD1082499BA6}"/>
              </a:ext>
            </a:extLst>
          </p:cNvPr>
          <p:cNvSpPr/>
          <p:nvPr/>
        </p:nvSpPr>
        <p:spPr>
          <a:xfrm>
            <a:off x="496704" y="1490008"/>
            <a:ext cx="6826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What did the RNLI award Grace and her father with? </a:t>
            </a:r>
          </a:p>
          <a:p>
            <a:pPr>
              <a:spcAft>
                <a:spcPts val="0"/>
              </a:spcAft>
            </a:pPr>
            <a:endParaRPr lang="en-GB" sz="24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How and why do the actions of Grace and her father inspire people to be brave and continue to save people at sea?</a:t>
            </a: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EC166-0EB9-D14C-8264-4FC5E019E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22" r="18139"/>
          <a:stretch/>
        </p:blipFill>
        <p:spPr>
          <a:xfrm>
            <a:off x="8310432" y="169761"/>
            <a:ext cx="2761470" cy="2548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AA6E7-7C04-6345-A74D-FF2ECD3D6C74}"/>
              </a:ext>
            </a:extLst>
          </p:cNvPr>
          <p:cNvSpPr txBox="1"/>
          <p:nvPr/>
        </p:nvSpPr>
        <p:spPr>
          <a:xfrm>
            <a:off x="851857" y="530352"/>
            <a:ext cx="4190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Sassoon Infant Std" panose="020B0503020103030203" pitchFamily="34" charset="0"/>
              </a:rPr>
              <a:t>RNLI and Grace Darling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D604B-ED58-E14D-8E71-EC616EDD2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57" y="3803881"/>
            <a:ext cx="58293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69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60285D-A5AB-CF4F-A824-FE07F87F332E}"/>
              </a:ext>
            </a:extLst>
          </p:cNvPr>
          <p:cNvSpPr/>
          <p:nvPr/>
        </p:nvSpPr>
        <p:spPr>
          <a:xfrm>
            <a:off x="368427" y="2618285"/>
            <a:ext cx="76459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What is the RNLI?</a:t>
            </a:r>
          </a:p>
          <a:p>
            <a:pPr>
              <a:spcAft>
                <a:spcPts val="0"/>
              </a:spcAft>
            </a:pPr>
            <a:endParaRPr lang="en-GB" sz="28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What does ‘RNLI’ stand for? </a:t>
            </a:r>
          </a:p>
          <a:p>
            <a:pPr>
              <a:spcAft>
                <a:spcPts val="0"/>
              </a:spcAft>
            </a:pPr>
            <a:endParaRPr lang="en-GB" sz="28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How can they keep us safe?</a:t>
            </a:r>
          </a:p>
          <a:p>
            <a:pPr>
              <a:spcAft>
                <a:spcPts val="0"/>
              </a:spcAft>
            </a:pPr>
            <a:endParaRPr lang="en-GB" sz="28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Where are the RNLI near us?</a:t>
            </a:r>
          </a:p>
          <a:p>
            <a:pPr>
              <a:spcAft>
                <a:spcPts val="0"/>
              </a:spcAft>
            </a:pPr>
            <a:endParaRPr lang="en-GB" sz="28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How do we get in touch with the RNLI?</a:t>
            </a:r>
          </a:p>
          <a:p>
            <a:pPr>
              <a:spcAft>
                <a:spcPts val="0"/>
              </a:spcAft>
            </a:pPr>
            <a:endParaRPr lang="en-GB" sz="28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F220F-D699-374E-9B47-A8A18F1CA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381" y="239303"/>
            <a:ext cx="3994992" cy="2237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E3738-B2E0-1646-99DB-DFA5391DE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27" y="158422"/>
            <a:ext cx="3081079" cy="1530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80CE0-C704-D844-86CF-8FA3C5638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1"/>
          <a:stretch/>
        </p:blipFill>
        <p:spPr>
          <a:xfrm>
            <a:off x="8360745" y="256639"/>
            <a:ext cx="3684951" cy="2237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85D7F-1F80-064A-A4DB-8ACD13972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1861" y="2635620"/>
            <a:ext cx="4433836" cy="19912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B64A3F-A937-244B-A75D-C8E68EB17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621" y="4818887"/>
            <a:ext cx="2872075" cy="19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0BEB4F-AC41-374A-ABE2-5E4EE4C0BEC7}"/>
              </a:ext>
            </a:extLst>
          </p:cNvPr>
          <p:cNvSpPr/>
          <p:nvPr/>
        </p:nvSpPr>
        <p:spPr>
          <a:xfrm>
            <a:off x="185546" y="403610"/>
            <a:ext cx="11463909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What is the RNLI? What does ‘RNLI’ stand for? </a:t>
            </a:r>
          </a:p>
          <a:p>
            <a:r>
              <a:rPr lang="en-GB" sz="2400" dirty="0">
                <a:solidFill>
                  <a:srgbClr val="0070C0"/>
                </a:solidFill>
                <a:latin typeface="Sassoon Infant Std" panose="020B0503020103030203" pitchFamily="34" charset="0"/>
                <a:ea typeface="Times New Roman" panose="02020603050405020304" pitchFamily="18" charset="0"/>
              </a:rPr>
              <a:t>A charity that helps save lives at sea through lifeboats and lifeguards. It stands for ‘Royal National Lifeboat Institution’. </a:t>
            </a:r>
            <a:endParaRPr lang="en-GB" sz="28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28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How can they keep us safe?</a:t>
            </a:r>
          </a:p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0070C0"/>
                </a:solidFill>
                <a:latin typeface="Sassoon Infant Std" panose="020B0503020103030203" pitchFamily="34" charset="0"/>
                <a:ea typeface="Times New Roman" panose="02020603050405020304" pitchFamily="18" charset="0"/>
              </a:rPr>
              <a:t>If we get in trouble in the sea, the lifeboats and lifeguards can rescue us using their specialist training and equipment. </a:t>
            </a:r>
          </a:p>
          <a:p>
            <a:pPr>
              <a:spcAft>
                <a:spcPts val="0"/>
              </a:spcAft>
            </a:pPr>
            <a:endParaRPr lang="en-GB" sz="28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Where are the RNLI near us?</a:t>
            </a:r>
          </a:p>
          <a:p>
            <a:pPr>
              <a:spcAft>
                <a:spcPts val="0"/>
              </a:spcAft>
            </a:pPr>
            <a:r>
              <a:rPr lang="en-GB" dirty="0">
                <a:latin typeface="Sassoon Infant Std" panose="020B0503020103030203" pitchFamily="34" charset="0"/>
                <a:hlinkClick r:id="rId2"/>
              </a:rPr>
              <a:t>https://rnli.org/find-my-nearest/lifeguarded-beaches?display=Grid&amp;resultsPerPage=12&amp;lat=54.986639223471734&amp;lon=-1.4475737209156625&amp;radius=31</a:t>
            </a:r>
            <a:endParaRPr lang="en-GB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28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dirty="0">
                <a:latin typeface="Sassoon Infant Std" panose="020B0503020103030203" pitchFamily="34" charset="0"/>
                <a:ea typeface="Times New Roman" panose="02020603050405020304" pitchFamily="18" charset="0"/>
              </a:rPr>
              <a:t>How do we get in touch with the RNLI?</a:t>
            </a:r>
          </a:p>
          <a:p>
            <a:pPr>
              <a:spcAft>
                <a:spcPts val="0"/>
              </a:spcAft>
            </a:pPr>
            <a:r>
              <a:rPr lang="en-GB" sz="2400" dirty="0">
                <a:solidFill>
                  <a:srgbClr val="0070C0"/>
                </a:solidFill>
                <a:latin typeface="Sassoon Infant Std" panose="020B0503020103030203" pitchFamily="34" charset="0"/>
                <a:ea typeface="Times New Roman" panose="02020603050405020304" pitchFamily="18" charset="0"/>
              </a:rPr>
              <a:t>If you or somebody you can see is in trouble in the water, you should call </a:t>
            </a:r>
            <a:r>
              <a:rPr lang="en-GB" sz="2400" u="sng" dirty="0">
                <a:solidFill>
                  <a:srgbClr val="0070C0"/>
                </a:solidFill>
                <a:latin typeface="Sassoon Infant Std" panose="020B0503020103030203" pitchFamily="34" charset="0"/>
                <a:ea typeface="Times New Roman" panose="02020603050405020304" pitchFamily="18" charset="0"/>
              </a:rPr>
              <a:t>999</a:t>
            </a:r>
            <a:r>
              <a:rPr lang="en-GB" sz="2400" dirty="0">
                <a:solidFill>
                  <a:srgbClr val="0070C0"/>
                </a:solidFill>
                <a:latin typeface="Sassoon Infant Std" panose="020B0503020103030203" pitchFamily="34" charset="0"/>
                <a:ea typeface="Times New Roman" panose="02020603050405020304" pitchFamily="18" charset="0"/>
              </a:rPr>
              <a:t> and ask for the coastguard. </a:t>
            </a:r>
          </a:p>
          <a:p>
            <a:pPr>
              <a:spcAft>
                <a:spcPts val="0"/>
              </a:spcAft>
            </a:pPr>
            <a:endParaRPr lang="en-GB" sz="2800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89203-E46A-EB4F-BB9E-3D113F3BA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543" y="3127248"/>
            <a:ext cx="2724912" cy="20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50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AFC6F7-76D1-0C41-BB58-5382FAD52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23" r="7379"/>
          <a:stretch/>
        </p:blipFill>
        <p:spPr>
          <a:xfrm>
            <a:off x="5498592" y="0"/>
            <a:ext cx="6144768" cy="6641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0A3B70-BAFA-734A-961B-FDF2B952F661}"/>
              </a:ext>
            </a:extLst>
          </p:cNvPr>
          <p:cNvSpPr txBox="1"/>
          <p:nvPr/>
        </p:nvSpPr>
        <p:spPr>
          <a:xfrm>
            <a:off x="548640" y="365760"/>
            <a:ext cx="40639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Sassoon Infant Std" panose="020B0503020103030203" pitchFamily="34" charset="0"/>
              </a:rPr>
              <a:t>Staying safe in the sea!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DFB167-80BE-FD4D-844A-846DE3F8849A}"/>
              </a:ext>
            </a:extLst>
          </p:cNvPr>
          <p:cNvSpPr/>
          <p:nvPr/>
        </p:nvSpPr>
        <p:spPr>
          <a:xfrm>
            <a:off x="380558" y="1100077"/>
            <a:ext cx="4849810" cy="5541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You can use this template or design your own.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assoon Infant Std" panose="020B0503020103030203" pitchFamily="34" charset="0"/>
            </a:endParaRPr>
          </a:p>
          <a:p>
            <a:pPr algn="ctr"/>
            <a:r>
              <a:rPr lang="en-US" sz="2800" u="sng" dirty="0">
                <a:solidFill>
                  <a:schemeClr val="bg1"/>
                </a:solidFill>
                <a:latin typeface="Sassoon Infant Std" panose="020B0503020103030203" pitchFamily="34" charset="0"/>
              </a:rPr>
              <a:t>Remember to include: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Sassoon Infant Std" panose="020B0503020103030203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What number to call in an emergency and who to ask for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Where some of our nearest lifeguarded beaches are</a:t>
            </a:r>
          </a:p>
        </p:txBody>
      </p:sp>
    </p:spTree>
    <p:extLst>
      <p:ext uri="{BB962C8B-B14F-4D97-AF65-F5344CB8AC3E}">
        <p14:creationId xmlns:p14="http://schemas.microsoft.com/office/powerpoint/2010/main" val="1613839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4A687-A0D5-574A-9947-AA9D531E9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1324497"/>
            <a:ext cx="4021666" cy="5013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35449E-617B-0D4F-A899-9E4B10F8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116" y="1374806"/>
            <a:ext cx="3384550" cy="4913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F9DE79-74ED-1443-874F-985E413C4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816" y="2089998"/>
            <a:ext cx="4073483" cy="34826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3C9D2B-3B9C-394B-96D4-408ACBD115D8}"/>
              </a:ext>
            </a:extLst>
          </p:cNvPr>
          <p:cNvSpPr/>
          <p:nvPr/>
        </p:nvSpPr>
        <p:spPr>
          <a:xfrm>
            <a:off x="633984" y="246972"/>
            <a:ext cx="10924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assoon Infant Std" panose="020B0503020103030203" pitchFamily="34" charset="0"/>
              </a:rPr>
              <a:t>We are looking at newspaper articles, reporting from the day of Grace Darling and her father’s rescue of the survivors from the Forfarshire.</a:t>
            </a:r>
          </a:p>
        </p:txBody>
      </p:sp>
    </p:spTree>
    <p:extLst>
      <p:ext uri="{BB962C8B-B14F-4D97-AF65-F5344CB8AC3E}">
        <p14:creationId xmlns:p14="http://schemas.microsoft.com/office/powerpoint/2010/main" val="297906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C9F504-E310-3644-8822-878AE027A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1" t="7883" r="13692" b="6738"/>
          <a:stretch/>
        </p:blipFill>
        <p:spPr>
          <a:xfrm>
            <a:off x="8352498" y="505728"/>
            <a:ext cx="3406976" cy="5507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51DFB5-7936-9B4A-B7A9-8D3832BE4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014" y="276862"/>
            <a:ext cx="4297805" cy="2982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CF63A6-D469-334A-B1E5-CD1DD11A9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44" y="3598333"/>
            <a:ext cx="7518947" cy="244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89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4CF85A-C879-E545-A9F2-CEF7EFE863F1}"/>
              </a:ext>
            </a:extLst>
          </p:cNvPr>
          <p:cNvSpPr txBox="1"/>
          <p:nvPr/>
        </p:nvSpPr>
        <p:spPr>
          <a:xfrm>
            <a:off x="1728784" y="418336"/>
            <a:ext cx="8734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assoon Infant Std" panose="020B0503020103030203" pitchFamily="34" charset="0"/>
              </a:rPr>
              <a:t>Recap of the story of Grace Darling and her rescue of the Forfarshire.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EFDC89-5F2C-8B4C-85E8-5685BDA0BE35}"/>
              </a:ext>
            </a:extLst>
          </p:cNvPr>
          <p:cNvSpPr/>
          <p:nvPr/>
        </p:nvSpPr>
        <p:spPr>
          <a:xfrm>
            <a:off x="3559696" y="3244334"/>
            <a:ext cx="5072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u="sng" dirty="0">
                <a:solidFill>
                  <a:srgbClr val="0000FF"/>
                </a:solidFill>
                <a:latin typeface="Sassoon Infant Std" panose="020B0503020103030203" pitchFamily="34" charset="0"/>
                <a:ea typeface="Times New Roman" panose="02020603050405020304" pitchFamily="18" charset="0"/>
                <a:hlinkClick r:id="rId2"/>
              </a:rPr>
              <a:t>https://www.youtube.com/watch?v=xCL1x7wHQLY</a:t>
            </a:r>
            <a:endParaRPr lang="en-GB" dirty="0">
              <a:latin typeface="Sassoon Infant Std" panose="020B0503020103030203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C8F2FB-B04B-B04F-97FA-8745395A988D}"/>
              </a:ext>
            </a:extLst>
          </p:cNvPr>
          <p:cNvSpPr/>
          <p:nvPr/>
        </p:nvSpPr>
        <p:spPr>
          <a:xfrm>
            <a:off x="762000" y="5527655"/>
            <a:ext cx="10924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assoon Infant Std" panose="020B0503020103030203" pitchFamily="34" charset="0"/>
              </a:rPr>
              <a:t>This week… we are going to plan a newspaper article, reporting from the day of Grace Darling and her father’s rescue of the survivors from the Forfarshire.. </a:t>
            </a:r>
          </a:p>
        </p:txBody>
      </p:sp>
    </p:spTree>
    <p:extLst>
      <p:ext uri="{BB962C8B-B14F-4D97-AF65-F5344CB8AC3E}">
        <p14:creationId xmlns:p14="http://schemas.microsoft.com/office/powerpoint/2010/main" val="2343540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652710-73FE-FF43-ABC1-389180A70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911528"/>
              </p:ext>
            </p:extLst>
          </p:nvPr>
        </p:nvGraphicFramePr>
        <p:xfrm>
          <a:off x="338111" y="299940"/>
          <a:ext cx="11639032" cy="64300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9758">
                  <a:extLst>
                    <a:ext uri="{9D8B030D-6E8A-4147-A177-3AD203B41FA5}">
                      <a16:colId xmlns:a16="http://schemas.microsoft.com/office/drawing/2014/main" val="822920024"/>
                    </a:ext>
                  </a:extLst>
                </a:gridCol>
                <a:gridCol w="2909758">
                  <a:extLst>
                    <a:ext uri="{9D8B030D-6E8A-4147-A177-3AD203B41FA5}">
                      <a16:colId xmlns:a16="http://schemas.microsoft.com/office/drawing/2014/main" val="2890567616"/>
                    </a:ext>
                  </a:extLst>
                </a:gridCol>
                <a:gridCol w="2909758">
                  <a:extLst>
                    <a:ext uri="{9D8B030D-6E8A-4147-A177-3AD203B41FA5}">
                      <a16:colId xmlns:a16="http://schemas.microsoft.com/office/drawing/2014/main" val="64953542"/>
                    </a:ext>
                  </a:extLst>
                </a:gridCol>
                <a:gridCol w="2909758">
                  <a:extLst>
                    <a:ext uri="{9D8B030D-6E8A-4147-A177-3AD203B41FA5}">
                      <a16:colId xmlns:a16="http://schemas.microsoft.com/office/drawing/2014/main" val="567889546"/>
                    </a:ext>
                  </a:extLst>
                </a:gridCol>
              </a:tblGrid>
              <a:tr h="1972045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assoon Infant Std" panose="020B0503020103030203" pitchFamily="34" charset="0"/>
                        </a:rPr>
                        <a:t>Who?</a:t>
                      </a:r>
                    </a:p>
                    <a:p>
                      <a:endParaRPr lang="en-US" sz="2800" dirty="0">
                        <a:latin typeface="Sassoon Infant Std" panose="020B0503020103030203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Forfarshire</a:t>
                      </a: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Grace Darling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assoon Infant Std" panose="020B0503020103030203" pitchFamily="34" charset="0"/>
                        </a:rPr>
                        <a:t>Where?</a:t>
                      </a:r>
                    </a:p>
                    <a:p>
                      <a:endParaRPr lang="en-US" sz="2800" dirty="0">
                        <a:latin typeface="Sassoon Infant Std" panose="020B0503020103030203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The North Sea</a:t>
                      </a: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The Farne Islands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2800" dirty="0">
                          <a:latin typeface="Sassoon Infant Std" panose="020B0503020103030203" pitchFamily="34" charset="0"/>
                        </a:rPr>
                        <a:t>Key details to include:</a:t>
                      </a:r>
                    </a:p>
                    <a:p>
                      <a:endParaRPr lang="en-US" sz="2800" dirty="0">
                        <a:latin typeface="Sassoon Infant Std" panose="020B0503020103030203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Spotted from their lighthouse on Longstone. </a:t>
                      </a:r>
                    </a:p>
                    <a:p>
                      <a:endParaRPr lang="en-US" sz="2800" dirty="0">
                        <a:solidFill>
                          <a:srgbClr val="0070C0"/>
                        </a:solidFill>
                        <a:latin typeface="Sassoon Infant Std" panose="020B0503020103030203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Rescued 9 survivors. </a:t>
                      </a:r>
                    </a:p>
                    <a:p>
                      <a:endParaRPr lang="en-US" sz="2800" dirty="0">
                        <a:solidFill>
                          <a:srgbClr val="0070C0"/>
                        </a:solidFill>
                        <a:latin typeface="Sassoon Infant Std" panose="020B0503020103030203" pitchFamily="34" charset="0"/>
                      </a:endParaRPr>
                    </a:p>
                    <a:p>
                      <a:endParaRPr lang="en-US" sz="2800" dirty="0">
                        <a:solidFill>
                          <a:srgbClr val="0070C0"/>
                        </a:solidFill>
                        <a:latin typeface="Sassoon Infant Std" panose="020B0503020103030203" pitchFamily="34" charset="0"/>
                      </a:endParaRPr>
                    </a:p>
                    <a:p>
                      <a:endParaRPr lang="en-US" sz="2800" dirty="0">
                        <a:solidFill>
                          <a:srgbClr val="0070C0"/>
                        </a:solidFill>
                        <a:latin typeface="Sassoon Infant Std" panose="020B0503020103030203" pitchFamily="34" charset="0"/>
                      </a:endParaRPr>
                    </a:p>
                    <a:p>
                      <a:endParaRPr lang="en-US" sz="2800" dirty="0">
                        <a:solidFill>
                          <a:srgbClr val="0070C0"/>
                        </a:solidFill>
                        <a:latin typeface="Sassoon Infant Std" panose="020B0503020103030203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tx1"/>
                          </a:solidFill>
                          <a:latin typeface="Sassoon Infant Std" panose="020B0503020103030203" pitchFamily="34" charset="0"/>
                        </a:rPr>
                        <a:t>Headline ideas:</a:t>
                      </a:r>
                    </a:p>
                    <a:p>
                      <a:endParaRPr lang="en-US" sz="2800" dirty="0">
                        <a:solidFill>
                          <a:srgbClr val="0070C0"/>
                        </a:solidFill>
                        <a:latin typeface="Sassoon Infant Std" panose="020B0503020103030203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GRACE DARLING’S RESCUE</a:t>
                      </a:r>
                    </a:p>
                    <a:p>
                      <a:endParaRPr lang="en-US" sz="2800" dirty="0">
                        <a:solidFill>
                          <a:srgbClr val="0070C0"/>
                        </a:solidFill>
                        <a:latin typeface="Sassoon Infant Std" panose="020B0503020103030203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FORFARSHIRE SURVIVORS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288331"/>
                  </a:ext>
                </a:extLst>
              </a:tr>
              <a:tr h="1972045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assoon Infant Std" panose="020B0503020103030203" pitchFamily="34" charset="0"/>
                        </a:rPr>
                        <a:t>What?</a:t>
                      </a:r>
                    </a:p>
                    <a:p>
                      <a:endParaRPr lang="en-US" sz="2800" dirty="0">
                        <a:latin typeface="Sassoon Infant Std" panose="020B0503020103030203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Survivors rescued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Sassoon Infant Std" panose="020B0503020103030203" pitchFamily="34" charset="0"/>
                        </a:rPr>
                        <a:t>When?</a:t>
                      </a:r>
                    </a:p>
                    <a:p>
                      <a:endParaRPr lang="en-US" sz="2800" dirty="0">
                        <a:latin typeface="Sassoon Infant Std" panose="020B0503020103030203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September 1838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204308"/>
                  </a:ext>
                </a:extLst>
              </a:tr>
              <a:tr h="2485955">
                <a:tc gridSpan="2">
                  <a:txBody>
                    <a:bodyPr/>
                    <a:lstStyle/>
                    <a:p>
                      <a:r>
                        <a:rPr lang="en-US" sz="2800" dirty="0">
                          <a:latin typeface="Sassoon Infant Std" panose="020B0503020103030203" pitchFamily="34" charset="0"/>
                        </a:rPr>
                        <a:t>Adjectives:</a:t>
                      </a:r>
                    </a:p>
                    <a:p>
                      <a:endParaRPr lang="en-US" sz="2800" dirty="0">
                        <a:latin typeface="Sassoon Infant Std" panose="020B0503020103030203" pitchFamily="34" charset="0"/>
                      </a:endParaRP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Cold, stormy night</a:t>
                      </a: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Brave, amazing young girl </a:t>
                      </a:r>
                    </a:p>
                    <a:p>
                      <a:r>
                        <a:rPr lang="en-US" sz="2800" dirty="0">
                          <a:solidFill>
                            <a:srgbClr val="0070C0"/>
                          </a:solidFill>
                          <a:latin typeface="Sassoon Infant Std" panose="020B0503020103030203" pitchFamily="34" charset="0"/>
                        </a:rPr>
                        <a:t>Crashing waves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523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0919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48E6F2-2F06-474E-80AF-9C6CA6AA1C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153313"/>
              </p:ext>
            </p:extLst>
          </p:nvPr>
        </p:nvGraphicFramePr>
        <p:xfrm>
          <a:off x="338111" y="299940"/>
          <a:ext cx="11639031" cy="63107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09758">
                  <a:extLst>
                    <a:ext uri="{9D8B030D-6E8A-4147-A177-3AD203B41FA5}">
                      <a16:colId xmlns:a16="http://schemas.microsoft.com/office/drawing/2014/main" val="822920024"/>
                    </a:ext>
                  </a:extLst>
                </a:gridCol>
                <a:gridCol w="2909758">
                  <a:extLst>
                    <a:ext uri="{9D8B030D-6E8A-4147-A177-3AD203B41FA5}">
                      <a16:colId xmlns:a16="http://schemas.microsoft.com/office/drawing/2014/main" val="2890567616"/>
                    </a:ext>
                  </a:extLst>
                </a:gridCol>
                <a:gridCol w="5819515">
                  <a:extLst>
                    <a:ext uri="{9D8B030D-6E8A-4147-A177-3AD203B41FA5}">
                      <a16:colId xmlns:a16="http://schemas.microsoft.com/office/drawing/2014/main" val="64953542"/>
                    </a:ext>
                  </a:extLst>
                </a:gridCol>
              </a:tblGrid>
              <a:tr h="2103574">
                <a:tc>
                  <a:txBody>
                    <a:bodyPr/>
                    <a:lstStyle/>
                    <a:p>
                      <a:r>
                        <a:rPr lang="en-US" dirty="0">
                          <a:latin typeface="Sassoon Infant Std" panose="020B0503020103030203" pitchFamily="34" charset="0"/>
                        </a:rPr>
                        <a:t>Who?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assoon Infant Std" panose="020B0503020103030203" pitchFamily="34" charset="0"/>
                        </a:rPr>
                        <a:t>Where?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dirty="0">
                          <a:latin typeface="Sassoon Infant Std" panose="020B0503020103030203" pitchFamily="34" charset="0"/>
                        </a:rPr>
                        <a:t>Key details to include: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288331"/>
                  </a:ext>
                </a:extLst>
              </a:tr>
              <a:tr h="2103574">
                <a:tc>
                  <a:txBody>
                    <a:bodyPr/>
                    <a:lstStyle/>
                    <a:p>
                      <a:r>
                        <a:rPr lang="en-US" dirty="0">
                          <a:latin typeface="Sassoon Infant Std" panose="020B0503020103030203" pitchFamily="34" charset="0"/>
                        </a:rPr>
                        <a:t>What?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assoon Infant Std" panose="020B0503020103030203" pitchFamily="34" charset="0"/>
                        </a:rPr>
                        <a:t>When?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9204308"/>
                  </a:ext>
                </a:extLst>
              </a:tr>
              <a:tr h="2103574">
                <a:tc gridSpan="2">
                  <a:txBody>
                    <a:bodyPr/>
                    <a:lstStyle/>
                    <a:p>
                      <a:r>
                        <a:rPr lang="en-US" dirty="0">
                          <a:latin typeface="Sassoon Infant Std" panose="020B0503020103030203" pitchFamily="34" charset="0"/>
                        </a:rPr>
                        <a:t>Adjectives: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523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8361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28E063-9585-BC40-AD90-FB676285B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00"/>
            <a:ext cx="5918200" cy="4254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E3B414-C0D8-214E-A2F5-6E4D78B74563}"/>
              </a:ext>
            </a:extLst>
          </p:cNvPr>
          <p:cNvSpPr/>
          <p:nvPr/>
        </p:nvSpPr>
        <p:spPr>
          <a:xfrm>
            <a:off x="558800" y="2235200"/>
            <a:ext cx="762000" cy="2776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53EFAB-038A-7744-9FD3-FEAADBDC6626}"/>
              </a:ext>
            </a:extLst>
          </p:cNvPr>
          <p:cNvSpPr/>
          <p:nvPr/>
        </p:nvSpPr>
        <p:spPr>
          <a:xfrm>
            <a:off x="11294879" y="4709917"/>
            <a:ext cx="338321" cy="562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9385FE-1FB3-8343-8783-CB9FB22EE06D}"/>
              </a:ext>
            </a:extLst>
          </p:cNvPr>
          <p:cNvGrpSpPr/>
          <p:nvPr/>
        </p:nvGrpSpPr>
        <p:grpSpPr>
          <a:xfrm>
            <a:off x="9045107" y="334694"/>
            <a:ext cx="2962015" cy="3851245"/>
            <a:chOff x="9045107" y="334694"/>
            <a:chExt cx="2962015" cy="38512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3D83EA-C06E-5C48-A593-66C3F7469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5107" y="334694"/>
              <a:ext cx="2962015" cy="37801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DF2036-CFAF-F94E-B906-D402878A1AA5}"/>
                </a:ext>
              </a:extLst>
            </p:cNvPr>
            <p:cNvSpPr/>
            <p:nvPr/>
          </p:nvSpPr>
          <p:spPr>
            <a:xfrm>
              <a:off x="9195632" y="334694"/>
              <a:ext cx="762000" cy="56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53A6AD-F83F-0140-A581-8D5396F658F7}"/>
                </a:ext>
              </a:extLst>
            </p:cNvPr>
            <p:cNvSpPr/>
            <p:nvPr/>
          </p:nvSpPr>
          <p:spPr>
            <a:xfrm>
              <a:off x="9348032" y="487094"/>
              <a:ext cx="609600" cy="409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7743C5-F7D9-044C-9A91-9224D7E09A13}"/>
                </a:ext>
              </a:extLst>
            </p:cNvPr>
            <p:cNvSpPr/>
            <p:nvPr/>
          </p:nvSpPr>
          <p:spPr>
            <a:xfrm>
              <a:off x="11668801" y="3623573"/>
              <a:ext cx="338321" cy="56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FBAE0CE-06D0-5949-8348-22EE23278396}"/>
              </a:ext>
            </a:extLst>
          </p:cNvPr>
          <p:cNvSpPr txBox="1">
            <a:spLocks/>
          </p:cNvSpPr>
          <p:nvPr/>
        </p:nvSpPr>
        <p:spPr>
          <a:xfrm>
            <a:off x="3886708" y="1175058"/>
            <a:ext cx="4418584" cy="10601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Sassoon Infant Std" panose="020B0503020103030203" pitchFamily="34" charset="0"/>
              </a:rPr>
              <a:t>Grace Darling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C3A89E-4F24-4548-942C-558BB1C58223}"/>
              </a:ext>
            </a:extLst>
          </p:cNvPr>
          <p:cNvSpPr txBox="1"/>
          <p:nvPr/>
        </p:nvSpPr>
        <p:spPr>
          <a:xfrm>
            <a:off x="11173312" y="6422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anose="020B0503020103030203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354655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031E35-A732-4B4D-AC98-9ECC5829025C}"/>
              </a:ext>
            </a:extLst>
          </p:cNvPr>
          <p:cNvSpPr/>
          <p:nvPr/>
        </p:nvSpPr>
        <p:spPr>
          <a:xfrm>
            <a:off x="977966" y="441173"/>
            <a:ext cx="10236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Sassoon Infant Std" panose="020B0503020103030203" pitchFamily="34" charset="0"/>
              </a:rPr>
              <a:t>This week… we are going to write a newspaper article, reporting from the day of Grace Darling and her father’s rescue of the survivors from the Forfarshire.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BEA1D5-9142-E44D-96A0-3128B7406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917" y="1320800"/>
            <a:ext cx="4916363" cy="52994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CCDAAC-9F57-6547-99F6-7461201A1547}"/>
              </a:ext>
            </a:extLst>
          </p:cNvPr>
          <p:cNvSpPr/>
          <p:nvPr/>
        </p:nvSpPr>
        <p:spPr>
          <a:xfrm>
            <a:off x="7359651" y="1543549"/>
            <a:ext cx="4148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Sassoon Infant Std" panose="020B0503020103030203" pitchFamily="34" charset="0"/>
              </a:rPr>
              <a:t>FORFARSHIRE RESCUE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09185F-4A23-3441-9A44-D14242830768}"/>
              </a:ext>
            </a:extLst>
          </p:cNvPr>
          <p:cNvGrpSpPr/>
          <p:nvPr/>
        </p:nvGrpSpPr>
        <p:grpSpPr>
          <a:xfrm>
            <a:off x="10045804" y="2485971"/>
            <a:ext cx="1382542" cy="1886057"/>
            <a:chOff x="9045107" y="334694"/>
            <a:chExt cx="2962015" cy="38512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F2C7D9-2036-C644-BC5D-40507DE00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5107" y="334694"/>
              <a:ext cx="2962015" cy="3780167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58A44D-7934-094B-AA3C-153E54067C64}"/>
                </a:ext>
              </a:extLst>
            </p:cNvPr>
            <p:cNvSpPr/>
            <p:nvPr/>
          </p:nvSpPr>
          <p:spPr>
            <a:xfrm>
              <a:off x="9195632" y="334694"/>
              <a:ext cx="762000" cy="56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0620C0-5281-C046-8666-9260E3FD08A3}"/>
                </a:ext>
              </a:extLst>
            </p:cNvPr>
            <p:cNvSpPr/>
            <p:nvPr/>
          </p:nvSpPr>
          <p:spPr>
            <a:xfrm>
              <a:off x="9348032" y="487094"/>
              <a:ext cx="609600" cy="409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E5D9F1-797A-854B-9835-03FCA45117B2}"/>
                </a:ext>
              </a:extLst>
            </p:cNvPr>
            <p:cNvSpPr/>
            <p:nvPr/>
          </p:nvSpPr>
          <p:spPr>
            <a:xfrm>
              <a:off x="11668801" y="3623573"/>
              <a:ext cx="338321" cy="56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59DB6F5-FFA4-A34C-909E-3C5A9C5104C4}"/>
              </a:ext>
            </a:extLst>
          </p:cNvPr>
          <p:cNvSpPr/>
          <p:nvPr/>
        </p:nvSpPr>
        <p:spPr>
          <a:xfrm>
            <a:off x="977966" y="1835937"/>
            <a:ext cx="5118033" cy="45282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chemeClr val="bg1"/>
                </a:solidFill>
                <a:latin typeface="Sassoon Infant Std" panose="020B0503020103030203" pitchFamily="34" charset="0"/>
              </a:rPr>
              <a:t>Use your plan to help you with: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Spellings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Writing ideas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Sassoon Infant Std" panose="020B0503020103030203" pitchFamily="34" charset="0"/>
            </a:endParaRPr>
          </a:p>
          <a:p>
            <a:pPr algn="ctr"/>
            <a:r>
              <a:rPr lang="en-US" sz="2800" u="sng" dirty="0">
                <a:solidFill>
                  <a:schemeClr val="bg1"/>
                </a:solidFill>
                <a:latin typeface="Sassoon Infant Std" panose="020B0503020103030203" pitchFamily="34" charset="0"/>
              </a:rPr>
              <a:t>Try and remember: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Capital letters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Punctuation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Sassoon Infant Std" panose="020B0503020103030203" pitchFamily="34" charset="0"/>
              </a:rPr>
              <a:t>Finger spaces</a:t>
            </a:r>
          </a:p>
        </p:txBody>
      </p:sp>
    </p:spTree>
    <p:extLst>
      <p:ext uri="{BB962C8B-B14F-4D97-AF65-F5344CB8AC3E}">
        <p14:creationId xmlns:p14="http://schemas.microsoft.com/office/powerpoint/2010/main" val="3453397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638CBF-5DEE-1F46-ABC7-EF3CE9DCD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3500"/>
            <a:ext cx="5918200" cy="4254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EB7628-F3B8-C246-9C15-5ED516A5EA38}"/>
              </a:ext>
            </a:extLst>
          </p:cNvPr>
          <p:cNvSpPr/>
          <p:nvPr/>
        </p:nvSpPr>
        <p:spPr>
          <a:xfrm>
            <a:off x="558800" y="2235200"/>
            <a:ext cx="762000" cy="2776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D887D1-CE8D-5E43-915A-A751F047E4A8}"/>
              </a:ext>
            </a:extLst>
          </p:cNvPr>
          <p:cNvSpPr/>
          <p:nvPr/>
        </p:nvSpPr>
        <p:spPr>
          <a:xfrm>
            <a:off x="11294879" y="4709917"/>
            <a:ext cx="338321" cy="5623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72DC8F-CB0E-164D-9F9B-45F34054696D}"/>
              </a:ext>
            </a:extLst>
          </p:cNvPr>
          <p:cNvGrpSpPr/>
          <p:nvPr/>
        </p:nvGrpSpPr>
        <p:grpSpPr>
          <a:xfrm>
            <a:off x="9045107" y="334694"/>
            <a:ext cx="2962015" cy="3851245"/>
            <a:chOff x="9045107" y="334694"/>
            <a:chExt cx="2962015" cy="38512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65D18DA-C9E0-3E48-9F35-9007EB1AF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5107" y="334694"/>
              <a:ext cx="2962015" cy="37801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8E55CD-71A8-654F-A52A-A77C7E97AE44}"/>
                </a:ext>
              </a:extLst>
            </p:cNvPr>
            <p:cNvSpPr/>
            <p:nvPr/>
          </p:nvSpPr>
          <p:spPr>
            <a:xfrm>
              <a:off x="9195632" y="334694"/>
              <a:ext cx="762000" cy="56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60F003-3A08-6942-AE51-83A691808E83}"/>
                </a:ext>
              </a:extLst>
            </p:cNvPr>
            <p:cNvSpPr/>
            <p:nvPr/>
          </p:nvSpPr>
          <p:spPr>
            <a:xfrm>
              <a:off x="9348032" y="487094"/>
              <a:ext cx="609600" cy="409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4F4CEC-87F9-6743-91A6-2726BF36F9A3}"/>
                </a:ext>
              </a:extLst>
            </p:cNvPr>
            <p:cNvSpPr/>
            <p:nvPr/>
          </p:nvSpPr>
          <p:spPr>
            <a:xfrm>
              <a:off x="11668801" y="3623573"/>
              <a:ext cx="338321" cy="56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119F9F7-995B-D941-B020-2E837D3850E2}"/>
              </a:ext>
            </a:extLst>
          </p:cNvPr>
          <p:cNvSpPr txBox="1">
            <a:spLocks/>
          </p:cNvSpPr>
          <p:nvPr/>
        </p:nvSpPr>
        <p:spPr>
          <a:xfrm>
            <a:off x="3886708" y="1175058"/>
            <a:ext cx="4418584" cy="10601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Sassoon Infant Std" panose="020B0503020103030203" pitchFamily="34" charset="0"/>
              </a:rPr>
              <a:t>Grace Darling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36F82-EBC0-744E-84AF-5DC0DBEA5888}"/>
              </a:ext>
            </a:extLst>
          </p:cNvPr>
          <p:cNvSpPr txBox="1"/>
          <p:nvPr/>
        </p:nvSpPr>
        <p:spPr>
          <a:xfrm>
            <a:off x="11173312" y="642219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Std" panose="020B0503020103030203" pitchFamily="34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9916328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527</Words>
  <Application>Microsoft Office PowerPoint</Application>
  <PresentationFormat>Widescreen</PresentationFormat>
  <Paragraphs>103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Sassoon Infant Std</vt:lpstr>
      <vt:lpstr>Times New Roman</vt:lpstr>
      <vt:lpstr>Office Theme</vt:lpstr>
      <vt:lpstr>Grace Darling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Darling</dc:title>
  <dc:creator>emily.gray</dc:creator>
  <cp:lastModifiedBy>Orr, Charlotte</cp:lastModifiedBy>
  <cp:revision>2</cp:revision>
  <dcterms:created xsi:type="dcterms:W3CDTF">2020-06-13T10:43:14Z</dcterms:created>
  <dcterms:modified xsi:type="dcterms:W3CDTF">2020-06-17T09:13:30Z</dcterms:modified>
</cp:coreProperties>
</file>