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6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D6A7CEE-6B0C-4BD2-8BD6-C556783E42C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4DB4C9-B75E-43C3-8E14-983225DD6EB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82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CEE-6B0C-4BD2-8BD6-C556783E42C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B4C9-B75E-43C3-8E14-983225DD6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7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CEE-6B0C-4BD2-8BD6-C556783E42C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B4C9-B75E-43C3-8E14-983225DD6EB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858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CEE-6B0C-4BD2-8BD6-C556783E42C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B4C9-B75E-43C3-8E14-983225DD6EB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6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CEE-6B0C-4BD2-8BD6-C556783E42C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B4C9-B75E-43C3-8E14-983225DD6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39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CEE-6B0C-4BD2-8BD6-C556783E42C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B4C9-B75E-43C3-8E14-983225DD6EB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54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CEE-6B0C-4BD2-8BD6-C556783E42C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B4C9-B75E-43C3-8E14-983225DD6EB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03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CEE-6B0C-4BD2-8BD6-C556783E42C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B4C9-B75E-43C3-8E14-983225DD6EB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258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CEE-6B0C-4BD2-8BD6-C556783E42C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B4C9-B75E-43C3-8E14-983225DD6EB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551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5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43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CEE-6B0C-4BD2-8BD6-C556783E42C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B4C9-B75E-43C3-8E14-983225DD6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93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260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21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96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800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590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49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CEE-6B0C-4BD2-8BD6-C556783E42C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B4C9-B75E-43C3-8E14-983225DD6EB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6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CEE-6B0C-4BD2-8BD6-C556783E42C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B4C9-B75E-43C3-8E14-983225DD6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9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CEE-6B0C-4BD2-8BD6-C556783E42C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B4C9-B75E-43C3-8E14-983225DD6EBE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74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CEE-6B0C-4BD2-8BD6-C556783E42C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B4C9-B75E-43C3-8E14-983225DD6EB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CEE-6B0C-4BD2-8BD6-C556783E42C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B4C9-B75E-43C3-8E14-983225DD6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5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CEE-6B0C-4BD2-8BD6-C556783E42C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B4C9-B75E-43C3-8E14-983225DD6EB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34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CEE-6B0C-4BD2-8BD6-C556783E42C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B4C9-B75E-43C3-8E14-983225DD6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36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A7CEE-6B0C-4BD2-8BD6-C556783E42C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4DB4C9-B75E-43C3-8E14-983225DD6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1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SassoonPrimaryInfant" panose="00000400000000000000" pitchFamily="2" charset="0"/>
              </a:rPr>
              <a:t>Thursday 14</a:t>
            </a:r>
            <a:r>
              <a:rPr lang="en-GB" baseline="30000" dirty="0">
                <a:latin typeface="SassoonPrimaryInfant" panose="00000400000000000000" pitchFamily="2" charset="0"/>
              </a:rPr>
              <a:t>th</a:t>
            </a:r>
            <a:r>
              <a:rPr lang="en-GB" dirty="0">
                <a:latin typeface="SassoonPrimaryInfant" panose="00000400000000000000" pitchFamily="2" charset="0"/>
              </a:rPr>
              <a:t> January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SassoonPrimaryInfant" panose="00000400000000000000" pitchFamily="2" charset="0"/>
              </a:rPr>
              <a:t>Phonics – </a:t>
            </a:r>
            <a:r>
              <a:rPr lang="en-GB" dirty="0" err="1">
                <a:latin typeface="SassoonPrimaryInfant" panose="00000400000000000000" pitchFamily="2" charset="0"/>
              </a:rPr>
              <a:t>oa</a:t>
            </a:r>
            <a:r>
              <a:rPr lang="en-GB" dirty="0">
                <a:latin typeface="SassoonPrimaryInfant" panose="00000400000000000000" pitchFamily="2" charset="0"/>
              </a:rPr>
              <a:t> sound</a:t>
            </a:r>
          </a:p>
        </p:txBody>
      </p:sp>
    </p:spTree>
    <p:extLst>
      <p:ext uri="{BB962C8B-B14F-4D97-AF65-F5344CB8AC3E}">
        <p14:creationId xmlns:p14="http://schemas.microsoft.com/office/powerpoint/2010/main" val="406744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6" t="44652" r="1" b="12263"/>
          <a:stretch/>
        </p:blipFill>
        <p:spPr>
          <a:xfrm>
            <a:off x="2008094" y="443085"/>
            <a:ext cx="8183496" cy="4032449"/>
          </a:xfrm>
          <a:prstGeom prst="roundRect">
            <a:avLst>
              <a:gd name="adj" fmla="val 3263"/>
            </a:avLst>
          </a:prstGeom>
          <a:ln w="28575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7" y="836712"/>
            <a:ext cx="2022987" cy="1535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07" y="2597204"/>
            <a:ext cx="1365791" cy="12808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1633" y="4579846"/>
            <a:ext cx="3170195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5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25868 0.0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6" t="44652" r="1" b="12263"/>
          <a:stretch/>
        </p:blipFill>
        <p:spPr>
          <a:xfrm>
            <a:off x="2008094" y="443085"/>
            <a:ext cx="8183496" cy="4032449"/>
          </a:xfrm>
          <a:prstGeom prst="roundRect">
            <a:avLst>
              <a:gd name="adj" fmla="val 3263"/>
            </a:avLst>
          </a:prstGeom>
          <a:ln w="28575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7" y="836712"/>
            <a:ext cx="2022987" cy="1535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07" y="2597204"/>
            <a:ext cx="1365791" cy="1280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60" y="4587368"/>
            <a:ext cx="3168300" cy="16259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697507" y="4851298"/>
            <a:ext cx="2448133" cy="1056886"/>
            <a:chOff x="3173506" y="4851298"/>
            <a:chExt cx="2448133" cy="1056886"/>
          </a:xfrm>
        </p:grpSpPr>
        <p:sp>
          <p:nvSpPr>
            <p:cNvPr id="6" name="TextBox 5"/>
            <p:cNvSpPr txBox="1"/>
            <p:nvPr/>
          </p:nvSpPr>
          <p:spPr>
            <a:xfrm>
              <a:off x="3173506" y="4851299"/>
              <a:ext cx="414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latin typeface="SassoonPrimaryInfant" panose="00000400000000000000" pitchFamily="2" charset="0"/>
                </a:rPr>
                <a:t>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16568" y="4851298"/>
              <a:ext cx="11602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>
                  <a:latin typeface="SassoonPrimaryInfant" panose="00000400000000000000" pitchFamily="2" charset="0"/>
                </a:rPr>
                <a:t>oa</a:t>
              </a:r>
              <a:endParaRPr lang="en-GB" sz="6000" dirty="0">
                <a:latin typeface="SassoonPrimaryInfant" panose="000004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88322" y="4892521"/>
              <a:ext cx="4333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latin typeface="SassoonPrimaryInfant" panose="00000400000000000000" pitchFamily="2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22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25868 0.0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6" t="24455" r="1" b="32460"/>
          <a:stretch/>
        </p:blipFill>
        <p:spPr>
          <a:xfrm>
            <a:off x="2008094" y="443085"/>
            <a:ext cx="8183496" cy="4032449"/>
          </a:xfrm>
          <a:prstGeom prst="roundRect">
            <a:avLst>
              <a:gd name="adj" fmla="val 3263"/>
            </a:avLst>
          </a:prstGeom>
          <a:ln w="28575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60" y="4587368"/>
            <a:ext cx="3168300" cy="1625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40" y="1096626"/>
            <a:ext cx="1138161" cy="7983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79235" y="1260183"/>
            <a:ext cx="714615" cy="345781"/>
          </a:xfrm>
          <a:prstGeom prst="rect">
            <a:avLst/>
          </a:prstGeom>
          <a:solidFill>
            <a:srgbClr val="FAB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19" y="2760337"/>
            <a:ext cx="2022987" cy="153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5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8646 -0.18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6" t="24455" r="1" b="32460"/>
          <a:stretch/>
        </p:blipFill>
        <p:spPr>
          <a:xfrm>
            <a:off x="2008094" y="443085"/>
            <a:ext cx="8183496" cy="4032449"/>
          </a:xfrm>
          <a:prstGeom prst="roundRect">
            <a:avLst>
              <a:gd name="adj" fmla="val 3263"/>
            </a:avLst>
          </a:prstGeom>
          <a:ln w="28575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60" y="4587368"/>
            <a:ext cx="3168300" cy="16259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697507" y="4851298"/>
            <a:ext cx="2448133" cy="1015665"/>
            <a:chOff x="3173506" y="4851297"/>
            <a:chExt cx="2448133" cy="1015665"/>
          </a:xfrm>
        </p:grpSpPr>
        <p:sp>
          <p:nvSpPr>
            <p:cNvPr id="6" name="TextBox 5"/>
            <p:cNvSpPr txBox="1"/>
            <p:nvPr/>
          </p:nvSpPr>
          <p:spPr>
            <a:xfrm>
              <a:off x="3173506" y="4851299"/>
              <a:ext cx="414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latin typeface="SassoonPrimaryInfant" panose="00000400000000000000" pitchFamily="2" charset="0"/>
                </a:rPr>
                <a:t>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16568" y="4851298"/>
              <a:ext cx="11602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>
                  <a:latin typeface="SassoonPrimaryInfant" panose="00000400000000000000" pitchFamily="2" charset="0"/>
                </a:rPr>
                <a:t>oa</a:t>
              </a:r>
              <a:endParaRPr lang="en-GB" sz="6000" dirty="0">
                <a:latin typeface="SassoonPrimaryInfant" panose="000004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88322" y="4851297"/>
              <a:ext cx="4333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latin typeface="SassoonPrimaryInfant" panose="00000400000000000000" pitchFamily="2" charset="0"/>
                </a:rPr>
                <a:t>p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40" y="1096626"/>
            <a:ext cx="1138161" cy="7983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79235" y="1260183"/>
            <a:ext cx="714615" cy="345781"/>
          </a:xfrm>
          <a:prstGeom prst="rect">
            <a:avLst/>
          </a:prstGeom>
          <a:solidFill>
            <a:srgbClr val="FAB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19" y="2760337"/>
            <a:ext cx="2022987" cy="153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9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8646 -0.18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6" t="2862" r="1" b="54053"/>
          <a:stretch/>
        </p:blipFill>
        <p:spPr>
          <a:xfrm>
            <a:off x="2008094" y="443085"/>
            <a:ext cx="8183496" cy="4032449"/>
          </a:xfrm>
          <a:prstGeom prst="roundRect">
            <a:avLst>
              <a:gd name="adj" fmla="val 3263"/>
            </a:avLst>
          </a:prstGeom>
          <a:ln w="28575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60" y="4587368"/>
            <a:ext cx="3168300" cy="162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69" y="2969653"/>
            <a:ext cx="2022987" cy="1535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71" y="1172927"/>
            <a:ext cx="822579" cy="59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00399 -0.21435 C 0.00451 -0.21736 0.00469 -0.22014 0.00538 -0.22292 C 0.00555 -0.22385 0.00608 -0.22454 0.0066 -0.22547 C 0.00712 -0.22755 0.00712 -0.22963 0.00764 -0.23125 C 0.01493 -0.24977 0.00868 -0.23449 0.01319 -0.24422 C 0.01406 -0.2463 0.0151 -0.24769 0.01562 -0.25 C 0.0158 -0.25093 0.0158 -0.25209 0.01632 -0.25278 C 0.01701 -0.25463 0.01823 -0.25579 0.01927 -0.25741 C 0.02014 -0.25857 0.02101 -0.25972 0.02187 -0.26111 C 0.02239 -0.2625 0.02274 -0.26389 0.02361 -0.26505 C 0.02465 -0.26644 0.02621 -0.26713 0.02726 -0.26875 C 0.02969 -0.27246 0.0283 -0.27084 0.0316 -0.27431 C 0.03177 -0.27523 0.03212 -0.27639 0.03281 -0.27709 C 0.03333 -0.27778 0.03403 -0.27755 0.03455 -0.27801 C 0.03524 -0.27847 0.03576 -0.27917 0.03646 -0.27986 C 0.04062 -0.28496 0.03177 -0.27755 0.04253 -0.28727 C 0.0434 -0.28843 0.04462 -0.28912 0.04549 -0.29028 C 0.04635 -0.29097 0.04653 -0.29213 0.04739 -0.29306 C 0.04826 -0.29375 0.04896 -0.29422 0.04983 -0.29491 C 0.05278 -0.29746 0.05052 -0.2963 0.05399 -0.29954 C 0.05486 -0.30023 0.05573 -0.3007 0.0566 -0.30139 C 0.05764 -0.30347 0.05851 -0.30463 0.06024 -0.30602 C 0.06076 -0.30648 0.06146 -0.30648 0.06198 -0.30718 C 0.06267 -0.30741 0.06319 -0.30834 0.06389 -0.3088 C 0.06476 -0.30949 0.06545 -0.30949 0.06632 -0.30972 C 0.06805 -0.31088 0.06979 -0.31204 0.07118 -0.31366 C 0.0717 -0.31412 0.07239 -0.31505 0.07292 -0.31528 C 0.07361 -0.31597 0.0743 -0.31597 0.07483 -0.31644 C 0.07517 -0.31667 0.0783 -0.3206 0.07917 -0.32107 C 0.08003 -0.32153 0.08073 -0.32176 0.0816 -0.32199 C 0.08212 -0.32246 0.08264 -0.32338 0.08333 -0.32385 C 0.08385 -0.32431 0.08455 -0.32454 0.08524 -0.32477 C 0.08611 -0.32523 0.08854 -0.32593 0.08941 -0.32662 C 0.0901 -0.32709 0.0908 -0.32801 0.09132 -0.32847 C 0.09184 -0.32894 0.09253 -0.32917 0.09305 -0.3294 C 0.09392 -0.3301 0.09496 -0.33079 0.09566 -0.33148 C 0.09861 -0.33334 0.09653 -0.33102 0.1 -0.33403 C 0.10104 -0.33519 0.10243 -0.33658 0.10364 -0.33773 C 0.10417 -0.33866 0.10469 -0.33935 0.10538 -0.33982 C 0.10608 -0.34005 0.1066 -0.34028 0.10729 -0.34074 C 0.10851 -0.34167 0.10885 -0.34213 0.10989 -0.34329 " pathEditMode="relative" rAng="0" ptsTypes="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6" t="2862" r="1" b="54053"/>
          <a:stretch/>
        </p:blipFill>
        <p:spPr>
          <a:xfrm>
            <a:off x="2008094" y="443085"/>
            <a:ext cx="8183496" cy="4032449"/>
          </a:xfrm>
          <a:prstGeom prst="roundRect">
            <a:avLst>
              <a:gd name="adj" fmla="val 3263"/>
            </a:avLst>
          </a:prstGeom>
          <a:ln w="28575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60" y="4587368"/>
            <a:ext cx="3168300" cy="16259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697507" y="4851298"/>
            <a:ext cx="2448133" cy="1015665"/>
            <a:chOff x="3173506" y="4851297"/>
            <a:chExt cx="2448133" cy="1015665"/>
          </a:xfrm>
        </p:grpSpPr>
        <p:sp>
          <p:nvSpPr>
            <p:cNvPr id="6" name="TextBox 5"/>
            <p:cNvSpPr txBox="1"/>
            <p:nvPr/>
          </p:nvSpPr>
          <p:spPr>
            <a:xfrm>
              <a:off x="3173506" y="4851299"/>
              <a:ext cx="414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latin typeface="SassoonPrimaryInfant" panose="00000400000000000000" pitchFamily="2" charset="0"/>
                </a:rPr>
                <a:t>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16568" y="4851298"/>
              <a:ext cx="11602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>
                  <a:latin typeface="SassoonPrimaryInfant" panose="00000400000000000000" pitchFamily="2" charset="0"/>
                </a:rPr>
                <a:t>oa</a:t>
              </a:r>
              <a:endParaRPr lang="en-GB" sz="6000" dirty="0">
                <a:latin typeface="SassoonPrimaryInfant" panose="000004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88322" y="4851297"/>
              <a:ext cx="4333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latin typeface="SassoonPrimaryInfant" panose="00000400000000000000" pitchFamily="2" charset="0"/>
                </a:rPr>
                <a:t>d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69" y="2969653"/>
            <a:ext cx="2022987" cy="1535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71" y="1172927"/>
            <a:ext cx="822579" cy="59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6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00399 -0.21435 C 0.00451 -0.21736 0.00469 -0.22014 0.00538 -0.22292 C 0.00555 -0.22385 0.00608 -0.22454 0.0066 -0.22547 C 0.00712 -0.22755 0.00712 -0.22963 0.00764 -0.23125 C 0.01493 -0.24977 0.00868 -0.23449 0.01319 -0.24422 C 0.01406 -0.2463 0.0151 -0.24769 0.01562 -0.25 C 0.0158 -0.25093 0.0158 -0.25209 0.01632 -0.25278 C 0.01701 -0.25463 0.01823 -0.25579 0.01927 -0.25741 C 0.02014 -0.25857 0.02101 -0.25972 0.02187 -0.26111 C 0.02239 -0.2625 0.02274 -0.26389 0.02361 -0.26505 C 0.02465 -0.26644 0.02621 -0.26713 0.02726 -0.26875 C 0.02969 -0.27246 0.0283 -0.27084 0.0316 -0.27431 C 0.03177 -0.27523 0.03212 -0.27639 0.03281 -0.27709 C 0.03333 -0.27778 0.03403 -0.27755 0.03455 -0.27801 C 0.03524 -0.27847 0.03576 -0.27917 0.03646 -0.27986 C 0.04062 -0.28496 0.03177 -0.27755 0.04253 -0.28727 C 0.0434 -0.28843 0.04462 -0.28912 0.04549 -0.29028 C 0.04635 -0.29097 0.04653 -0.29213 0.04739 -0.29306 C 0.04826 -0.29375 0.04896 -0.29422 0.04983 -0.29491 C 0.05278 -0.29746 0.05052 -0.2963 0.05399 -0.29954 C 0.05486 -0.30023 0.05573 -0.3007 0.0566 -0.30139 C 0.05764 -0.30347 0.05851 -0.30463 0.06024 -0.30602 C 0.06076 -0.30648 0.06146 -0.30648 0.06198 -0.30718 C 0.06267 -0.30741 0.06319 -0.30834 0.06389 -0.3088 C 0.06476 -0.30949 0.06545 -0.30949 0.06632 -0.30972 C 0.06805 -0.31088 0.06979 -0.31204 0.07118 -0.31366 C 0.0717 -0.31412 0.07239 -0.31505 0.07292 -0.31528 C 0.07361 -0.31597 0.0743 -0.31597 0.07483 -0.31644 C 0.07517 -0.31667 0.0783 -0.3206 0.07917 -0.32107 C 0.08003 -0.32153 0.08073 -0.32176 0.0816 -0.32199 C 0.08212 -0.32246 0.08264 -0.32338 0.08333 -0.32385 C 0.08385 -0.32431 0.08455 -0.32454 0.08524 -0.32477 C 0.08611 -0.32523 0.08854 -0.32593 0.08941 -0.32662 C 0.0901 -0.32709 0.0908 -0.32801 0.09132 -0.32847 C 0.09184 -0.32894 0.09253 -0.32917 0.09305 -0.3294 C 0.09392 -0.3301 0.09496 -0.33079 0.09566 -0.33148 C 0.09861 -0.33334 0.09653 -0.33102 0.1 -0.33403 C 0.10104 -0.33519 0.10243 -0.33658 0.10364 -0.33773 C 0.10417 -0.33866 0.10469 -0.33935 0.10538 -0.33982 C 0.10608 -0.34005 0.1066 -0.34028 0.10729 -0.34074 C 0.10851 -0.34167 0.10885 -0.34213 0.10989 -0.34329 " pathEditMode="relative" rAng="0" ptsTypes="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t="-915" r="20463" b="57830"/>
          <a:stretch/>
        </p:blipFill>
        <p:spPr>
          <a:xfrm>
            <a:off x="2008094" y="443085"/>
            <a:ext cx="8183496" cy="4032449"/>
          </a:xfrm>
          <a:prstGeom prst="roundRect">
            <a:avLst>
              <a:gd name="adj" fmla="val 3263"/>
            </a:avLst>
          </a:prstGeom>
          <a:ln w="28575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60" y="4587368"/>
            <a:ext cx="3168300" cy="162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02" y="656759"/>
            <a:ext cx="2022987" cy="15352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00" y="2613584"/>
            <a:ext cx="1230665" cy="103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5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21545 0.0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t="-915" r="20463" b="57830"/>
          <a:stretch/>
        </p:blipFill>
        <p:spPr>
          <a:xfrm>
            <a:off x="2008094" y="443085"/>
            <a:ext cx="8183496" cy="4032449"/>
          </a:xfrm>
          <a:prstGeom prst="roundRect">
            <a:avLst>
              <a:gd name="adj" fmla="val 3263"/>
            </a:avLst>
          </a:prstGeom>
          <a:ln w="28575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60" y="4587368"/>
            <a:ext cx="3168300" cy="16259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697507" y="4851298"/>
            <a:ext cx="2448133" cy="1015665"/>
            <a:chOff x="3173506" y="4851297"/>
            <a:chExt cx="2448133" cy="1015665"/>
          </a:xfrm>
        </p:grpSpPr>
        <p:sp>
          <p:nvSpPr>
            <p:cNvPr id="6" name="TextBox 5"/>
            <p:cNvSpPr txBox="1"/>
            <p:nvPr/>
          </p:nvSpPr>
          <p:spPr>
            <a:xfrm>
              <a:off x="3173506" y="4851299"/>
              <a:ext cx="414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latin typeface="SassoonPrimaryInfant" panose="00000400000000000000" pitchFamily="2" charset="0"/>
                </a:rPr>
                <a:t>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16568" y="4851298"/>
              <a:ext cx="11602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>
                  <a:latin typeface="SassoonPrimaryInfant" panose="00000400000000000000" pitchFamily="2" charset="0"/>
                </a:rPr>
                <a:t>oa</a:t>
              </a:r>
              <a:endParaRPr lang="en-GB" sz="6000" dirty="0">
                <a:latin typeface="SassoonPrimaryInfant" panose="000004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88322" y="4851297"/>
              <a:ext cx="4333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latin typeface="SassoonPrimaryInfant" panose="00000400000000000000" pitchFamily="2" charset="0"/>
                </a:rPr>
                <a:t>f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02" y="656759"/>
            <a:ext cx="2022987" cy="15352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00" y="2613584"/>
            <a:ext cx="1230665" cy="103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21545 0.0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anose="00000400000000000000" pitchFamily="2" charset="0"/>
              </a:rPr>
              <a:t>Sentence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SassoonPrimaryInfant" panose="00000400000000000000" pitchFamily="2" charset="0"/>
              </a:rPr>
              <a:t>When writing a sentence say the sentence lots of times so you can remember it. </a:t>
            </a:r>
          </a:p>
          <a:p>
            <a:pPr marL="0" indent="0">
              <a:buNone/>
            </a:pPr>
            <a:r>
              <a:rPr lang="en-GB" dirty="0">
                <a:latin typeface="SassoonPrimaryInfant" panose="00000400000000000000" pitchFamily="2" charset="0"/>
              </a:rPr>
              <a:t>Count how many words are in the sentence so you can check you are writing all of the words. </a:t>
            </a:r>
          </a:p>
          <a:p>
            <a:pPr marL="0" indent="0">
              <a:buNone/>
            </a:pPr>
            <a:r>
              <a:rPr lang="en-GB" dirty="0">
                <a:latin typeface="SassoonPrimaryInfant" panose="00000400000000000000" pitchFamily="2" charset="0"/>
              </a:rPr>
              <a:t>Make sure you sound out each word carefully and leave finger spaces between each word. </a:t>
            </a:r>
          </a:p>
          <a:p>
            <a:pPr marL="0" indent="0">
              <a:buNone/>
            </a:pPr>
            <a:r>
              <a:rPr lang="en-GB" dirty="0">
                <a:latin typeface="SassoonPrimaryInfant" panose="00000400000000000000" pitchFamily="2" charset="0"/>
              </a:rPr>
              <a:t>Listen to the sentence I would like you to write in your books.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AC7E93-6E54-4658-9D8F-92D4A0EDA4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37" y="9821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anose="00000400000000000000" pitchFamily="2" charset="0"/>
              </a:rPr>
              <a:t>The goat is on a boat.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24" y="2478094"/>
            <a:ext cx="4934352" cy="3700764"/>
          </a:xfr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CDFF2C-C58A-4EEA-97DE-05901AA288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720" y="7900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1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anose="00000400000000000000" pitchFamily="2" charset="0"/>
              </a:rPr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SassoonPrimaryInfant" panose="00000400000000000000" pitchFamily="2" charset="0"/>
              </a:rPr>
              <a:t>Write your full name</a:t>
            </a:r>
          </a:p>
          <a:p>
            <a:endParaRPr lang="en-GB" dirty="0">
              <a:latin typeface="SassoonPrimaryInfant" panose="00000400000000000000" pitchFamily="2" charset="0"/>
            </a:endParaRPr>
          </a:p>
          <a:p>
            <a:pPr marL="0" indent="0">
              <a:buNone/>
            </a:pPr>
            <a:endParaRPr lang="en-GB" dirty="0">
              <a:latin typeface="SassoonPrimaryInfant" panose="00000400000000000000" pitchFamily="2" charset="0"/>
            </a:endParaRPr>
          </a:p>
          <a:p>
            <a:r>
              <a:rPr lang="en-GB" dirty="0">
                <a:latin typeface="SassoonPrimaryInfant" panose="00000400000000000000" pitchFamily="2" charset="0"/>
              </a:rPr>
              <a:t>Practise writing the </a:t>
            </a:r>
            <a:r>
              <a:rPr lang="en-GB" dirty="0" err="1">
                <a:latin typeface="SassoonPrimaryInfant" panose="00000400000000000000" pitchFamily="2" charset="0"/>
              </a:rPr>
              <a:t>oa</a:t>
            </a:r>
            <a:r>
              <a:rPr lang="en-GB" dirty="0">
                <a:latin typeface="SassoonPrimaryInfant" panose="00000400000000000000" pitchFamily="2" charset="0"/>
              </a:rPr>
              <a:t> sound 3 times in your book, leaving a finger space between each one. There is a video on the next slide to help you form your letters correctly.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4" r="3212" b="51878"/>
          <a:stretch/>
        </p:blipFill>
        <p:spPr>
          <a:xfrm>
            <a:off x="5048596" y="2556932"/>
            <a:ext cx="5367251" cy="148716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F8CDEE-25DE-4DFD-A477-96A1258F3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0030" y="11467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2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3357-D8CA-40A7-B90E-84A73344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SassoonPrimaryInfant" pitchFamily="2" charset="0"/>
              </a:rPr>
              <a:t>oa</a:t>
            </a:r>
            <a:r>
              <a:rPr lang="en-GB" dirty="0">
                <a:latin typeface="SassoonPrimaryInfant" pitchFamily="2" charset="0"/>
              </a:rPr>
              <a:t>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4F56D-A708-4196-8BD9-D0A1C8A26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Please watch the phonics video on Tapestry. This will help you with the letter rhymes to form the </a:t>
            </a:r>
            <a:r>
              <a:rPr lang="en-GB" dirty="0" err="1">
                <a:latin typeface="SassoonPrimaryInfant" pitchFamily="2" charset="0"/>
              </a:rPr>
              <a:t>oa</a:t>
            </a:r>
            <a:r>
              <a:rPr lang="en-GB" dirty="0">
                <a:latin typeface="SassoonPrimaryInfant" pitchFamily="2" charset="0"/>
              </a:rPr>
              <a:t> sound correctly. </a:t>
            </a:r>
          </a:p>
        </p:txBody>
      </p:sp>
    </p:spTree>
    <p:extLst>
      <p:ext uri="{BB962C8B-B14F-4D97-AF65-F5344CB8AC3E}">
        <p14:creationId xmlns:p14="http://schemas.microsoft.com/office/powerpoint/2010/main" val="352879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anose="00000400000000000000" pitchFamily="2" charset="0"/>
              </a:rPr>
              <a:t>Reading the </a:t>
            </a:r>
            <a:r>
              <a:rPr lang="en-GB" dirty="0" err="1">
                <a:latin typeface="SassoonPrimaryInfant" panose="00000400000000000000" pitchFamily="2" charset="0"/>
              </a:rPr>
              <a:t>oa</a:t>
            </a:r>
            <a:r>
              <a:rPr lang="en-GB" dirty="0">
                <a:latin typeface="SassoonPrimaryInfant" panose="00000400000000000000" pitchFamily="2" charset="0"/>
              </a:rPr>
              <a:t> 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SassoonPrimaryInfant" panose="00000400000000000000" pitchFamily="2" charset="0"/>
              </a:rPr>
              <a:t>Read the </a:t>
            </a:r>
            <a:r>
              <a:rPr lang="en-GB" dirty="0" err="1">
                <a:latin typeface="SassoonPrimaryInfant" panose="00000400000000000000" pitchFamily="2" charset="0"/>
              </a:rPr>
              <a:t>oa</a:t>
            </a:r>
            <a:r>
              <a:rPr lang="en-GB" dirty="0">
                <a:latin typeface="SassoonPrimaryInfant" panose="00000400000000000000" pitchFamily="2" charset="0"/>
              </a:rPr>
              <a:t> story with your grown up</a:t>
            </a:r>
          </a:p>
          <a:p>
            <a:r>
              <a:rPr lang="en-GB" dirty="0">
                <a:latin typeface="SassoonPrimaryInfant" panose="00000400000000000000" pitchFamily="2" charset="0"/>
              </a:rPr>
              <a:t>Purple words – are decodable or common words which children can begin to read</a:t>
            </a:r>
          </a:p>
          <a:p>
            <a:r>
              <a:rPr lang="en-GB" dirty="0">
                <a:latin typeface="SassoonPrimaryInfant" panose="00000400000000000000" pitchFamily="2" charset="0"/>
              </a:rPr>
              <a:t>Red words – new tricky words which can not be decoded.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6A3C2-1336-4C16-A0DF-934A190BE7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1719" y="9821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340" t="16738" r="19845" b="23098"/>
          <a:stretch/>
        </p:blipFill>
        <p:spPr>
          <a:xfrm>
            <a:off x="1048662" y="0"/>
            <a:ext cx="10094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812"/>
            <a:ext cx="94488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1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0"/>
            <a:ext cx="9401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06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9525"/>
            <a:ext cx="94297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3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3883" y="917476"/>
            <a:ext cx="4287980" cy="3318936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</a:rPr>
              <a:t>Please set your work out like this.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52" y="1028625"/>
            <a:ext cx="6642907" cy="4799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55" y="2078818"/>
            <a:ext cx="4835236" cy="362642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34E152-E329-4C2D-9FF7-73DF1CC550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137" y="7041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9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286</TotalTime>
  <Words>206</Words>
  <Application>Microsoft Office PowerPoint</Application>
  <PresentationFormat>Widescreen</PresentationFormat>
  <Paragraphs>32</Paragraphs>
  <Slides>19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Garamond</vt:lpstr>
      <vt:lpstr>SassoonPrimaryInfant</vt:lpstr>
      <vt:lpstr>Twinkl SemiBold</vt:lpstr>
      <vt:lpstr>Organic</vt:lpstr>
      <vt:lpstr>Thursday 14th January</vt:lpstr>
      <vt:lpstr>Warm up</vt:lpstr>
      <vt:lpstr>oa Video</vt:lpstr>
      <vt:lpstr>Reading the oa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Sentence Time</vt:lpstr>
      <vt:lpstr>The goat is on a boat. 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14th January</dc:title>
  <dc:creator>Wilkinson, Katie</dc:creator>
  <cp:lastModifiedBy>Katie Wilkinson</cp:lastModifiedBy>
  <cp:revision>12</cp:revision>
  <dcterms:created xsi:type="dcterms:W3CDTF">2021-01-13T11:16:12Z</dcterms:created>
  <dcterms:modified xsi:type="dcterms:W3CDTF">2021-01-13T17:25:41Z</dcterms:modified>
</cp:coreProperties>
</file>