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E0C8A-5A1B-550F-F856-F50784940BB9}" v="81" dt="2024-09-05T08:45:36.132"/>
    <p1510:client id="{6E3F74E1-4411-3D1A-C11B-DBB76DE7E72B}" v="20" dt="2024-09-06T07:19:08.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0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03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15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61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04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703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46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79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1686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05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007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9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9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84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17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03875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1329" y="156106"/>
            <a:ext cx="3790680" cy="9841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352072" y="1262238"/>
            <a:ext cx="3607664" cy="738664"/>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sz="1400" b="1" dirty="0">
                <a:latin typeface="SassoonCRInfant"/>
              </a:rPr>
              <a:t>Year </a:t>
            </a:r>
            <a:r>
              <a:rPr lang="en-GB" sz="1400" b="1" dirty="0">
                <a:solidFill>
                  <a:srgbClr val="000000"/>
                </a:solidFill>
                <a:latin typeface="SassoonCRInfant"/>
              </a:rPr>
              <a:t>2</a:t>
            </a:r>
            <a:endParaRPr lang="en-GB" sz="1400" b="1" dirty="0">
              <a:solidFill>
                <a:srgbClr val="FF0000"/>
              </a:solidFill>
              <a:latin typeface="SassoonCRInfant" panose="02010503020300020003" pitchFamily="2" charset="0"/>
            </a:endParaRPr>
          </a:p>
          <a:p>
            <a:pPr algn="ctr"/>
            <a:r>
              <a:rPr lang="en-GB" sz="1400" b="1" dirty="0">
                <a:latin typeface="SassoonCRInfant" panose="02010503020300020003" pitchFamily="2" charset="0"/>
              </a:rPr>
              <a:t>Knowledge Organiser</a:t>
            </a:r>
          </a:p>
          <a:p>
            <a:pPr algn="ctr"/>
            <a:r>
              <a:rPr lang="en-GB" sz="1400" b="1" dirty="0">
                <a:latin typeface="SassoonCRInfant"/>
              </a:rPr>
              <a:t>Weeks </a:t>
            </a:r>
            <a:r>
              <a:rPr lang="en-GB" sz="1400" b="1" dirty="0" smtClean="0">
                <a:latin typeface="SassoonCRInfant"/>
              </a:rPr>
              <a:t>16 - 22</a:t>
            </a:r>
            <a:endParaRPr lang="en-GB" dirty="0"/>
          </a:p>
        </p:txBody>
      </p:sp>
      <p:sp>
        <p:nvSpPr>
          <p:cNvPr id="7" name="TextBox 6"/>
          <p:cNvSpPr txBox="1"/>
          <p:nvPr/>
        </p:nvSpPr>
        <p:spPr>
          <a:xfrm>
            <a:off x="154850" y="1311481"/>
            <a:ext cx="3924555" cy="224676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English, we will </a:t>
            </a:r>
            <a:r>
              <a:rPr lang="en-GB" sz="1000" dirty="0" smtClean="0">
                <a:latin typeface="SassoonCRInfant"/>
              </a:rPr>
              <a:t>begin by developing our punctuation skills by using commas in a list. We will also continue to use expanded noun phrases in our writing and ensure our writing is exciting by using adjectives. We will practise writing different types of sentences such as statements, questions, exclamations and commands. We </a:t>
            </a:r>
            <a:r>
              <a:rPr lang="en-GB" sz="1000" dirty="0">
                <a:latin typeface="SassoonCRInfant"/>
              </a:rPr>
              <a:t>will be improving our writing by focussing on quality over quantity. We will make sure that we remember our non-negotiables when writing including, full stops, capital letters and finger spaces. </a:t>
            </a:r>
          </a:p>
          <a:p>
            <a:r>
              <a:rPr lang="en-GB" sz="1000" dirty="0">
                <a:latin typeface="SassoonCRInfant"/>
              </a:rPr>
              <a:t>Our handwriting focus will be forming our letters correctly and ensuring that we show descending letters below the line and ascending letters as taller than the others. </a:t>
            </a:r>
          </a:p>
          <a:p>
            <a:endParaRPr lang="en-GB" sz="1000" dirty="0">
              <a:solidFill>
                <a:srgbClr val="FF0000"/>
              </a:solidFill>
              <a:latin typeface="SassoonCRInfant"/>
            </a:endParaRPr>
          </a:p>
          <a:p>
            <a:r>
              <a:rPr lang="en-GB" sz="1000" dirty="0">
                <a:latin typeface="SassoonCRInfant"/>
              </a:rPr>
              <a:t>Key vocabulary: </a:t>
            </a:r>
            <a:r>
              <a:rPr lang="en-GB" sz="1000" dirty="0" smtClean="0">
                <a:latin typeface="SassoonCRInfant"/>
              </a:rPr>
              <a:t>adjective, punctuation, expanded noun phrases, ascenders, descenders </a:t>
            </a:r>
            <a:endParaRPr lang="en-GB" sz="1000" dirty="0">
              <a:latin typeface="SassoonCRInfant"/>
            </a:endParaRPr>
          </a:p>
        </p:txBody>
      </p:sp>
      <p:sp>
        <p:nvSpPr>
          <p:cNvPr id="8" name="TextBox 7"/>
          <p:cNvSpPr txBox="1"/>
          <p:nvPr/>
        </p:nvSpPr>
        <p:spPr>
          <a:xfrm>
            <a:off x="156823" y="3636064"/>
            <a:ext cx="3920610" cy="163121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a:t>
            </a:r>
            <a:r>
              <a:rPr lang="en-GB" sz="1000" dirty="0" smtClean="0">
                <a:latin typeface="SassoonCRInfant"/>
              </a:rPr>
              <a:t>Maths we will be begin by recognising equal groups, making equal groups and then adding equal groups. We will then introduce the multiplication symbol to children, consider multiplication sentences and then use arrays to help us. We will then move on to making equal groups by grouping then making equal groups by sharing. After this, we will move onto the 2 times-table, dividing by 2, doubling and halving, odd and even numbers the 10 times- table, dividing by 10, the 5 times-table and dividing by 5.  </a:t>
            </a:r>
          </a:p>
          <a:p>
            <a:endParaRPr lang="en-GB" sz="1000" dirty="0">
              <a:latin typeface="SassoonCRInfant"/>
            </a:endParaRPr>
          </a:p>
          <a:p>
            <a:r>
              <a:rPr lang="en-GB" sz="1000" dirty="0" smtClean="0">
                <a:latin typeface="SassoonCRInfant"/>
              </a:rPr>
              <a:t>Key vocabulary: multiplication, division, array, equal groups, sharing</a:t>
            </a:r>
          </a:p>
        </p:txBody>
      </p:sp>
      <p:sp>
        <p:nvSpPr>
          <p:cNvPr id="13" name="TextBox 12"/>
          <p:cNvSpPr txBox="1"/>
          <p:nvPr/>
        </p:nvSpPr>
        <p:spPr>
          <a:xfrm>
            <a:off x="8205149" y="6156107"/>
            <a:ext cx="3854399" cy="7078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Key dates this half term:</a:t>
            </a:r>
          </a:p>
          <a:p>
            <a:pPr marL="171450" indent="-171450">
              <a:buFont typeface="Arial" panose="020B0604020202020204" pitchFamily="34" charset="0"/>
              <a:buChar char="•"/>
            </a:pPr>
            <a:r>
              <a:rPr lang="en-GB" sz="1000" dirty="0">
                <a:solidFill>
                  <a:schemeClr val="tx1"/>
                </a:solidFill>
                <a:latin typeface="SassoonCRInfant"/>
              </a:rPr>
              <a:t>School </a:t>
            </a:r>
            <a:r>
              <a:rPr lang="en-GB" sz="1000" dirty="0" smtClean="0">
                <a:solidFill>
                  <a:schemeClr val="tx1"/>
                </a:solidFill>
                <a:latin typeface="SassoonCRInfant"/>
              </a:rPr>
              <a:t>reopens after Christmas holiday Monday 6th January</a:t>
            </a:r>
          </a:p>
          <a:p>
            <a:pPr marL="171450" indent="-171450">
              <a:buFont typeface="Arial" panose="020B0604020202020204" pitchFamily="34" charset="0"/>
              <a:buChar char="•"/>
            </a:pPr>
            <a:r>
              <a:rPr lang="en-GB" sz="1000" dirty="0" smtClean="0">
                <a:solidFill>
                  <a:schemeClr val="tx1"/>
                </a:solidFill>
                <a:latin typeface="SassoonCRInfant"/>
              </a:rPr>
              <a:t>Family Bingo Night – Friday 7</a:t>
            </a:r>
            <a:r>
              <a:rPr lang="en-GB" sz="1000" baseline="30000" dirty="0" smtClean="0">
                <a:solidFill>
                  <a:schemeClr val="tx1"/>
                </a:solidFill>
                <a:latin typeface="SassoonCRInfant"/>
              </a:rPr>
              <a:t>th</a:t>
            </a:r>
            <a:r>
              <a:rPr lang="en-GB" sz="1000" dirty="0" smtClean="0">
                <a:solidFill>
                  <a:schemeClr val="tx1"/>
                </a:solidFill>
                <a:latin typeface="SassoonCRInfant"/>
              </a:rPr>
              <a:t> February </a:t>
            </a:r>
          </a:p>
          <a:p>
            <a:pPr marL="171450" indent="-171450">
              <a:buFont typeface="Arial" panose="020B0604020202020204" pitchFamily="34" charset="0"/>
              <a:buChar char="•"/>
            </a:pPr>
            <a:r>
              <a:rPr lang="en-GB" sz="1000" dirty="0" smtClean="0">
                <a:solidFill>
                  <a:schemeClr val="tx1"/>
                </a:solidFill>
                <a:latin typeface="SassoonCRInfant"/>
              </a:rPr>
              <a:t>Safer Internet Day – Tuesday 11</a:t>
            </a:r>
            <a:r>
              <a:rPr lang="en-GB" sz="1000" baseline="30000" dirty="0" smtClean="0">
                <a:solidFill>
                  <a:schemeClr val="tx1"/>
                </a:solidFill>
                <a:latin typeface="SassoonCRInfant"/>
              </a:rPr>
              <a:t>th</a:t>
            </a:r>
            <a:r>
              <a:rPr lang="en-GB" sz="1000" dirty="0" smtClean="0">
                <a:solidFill>
                  <a:schemeClr val="tx1"/>
                </a:solidFill>
                <a:latin typeface="SassoonCRInfant"/>
              </a:rPr>
              <a:t> February</a:t>
            </a:r>
            <a:endParaRPr lang="en-GB" sz="1000" dirty="0">
              <a:solidFill>
                <a:schemeClr val="tx1"/>
              </a:solidFill>
              <a:latin typeface="SassoonCRInfant" panose="02010503020300020003" pitchFamily="2" charset="0"/>
            </a:endParaRPr>
          </a:p>
        </p:txBody>
      </p:sp>
      <p:sp>
        <p:nvSpPr>
          <p:cNvPr id="14" name="TextBox 13"/>
          <p:cNvSpPr txBox="1"/>
          <p:nvPr/>
        </p:nvSpPr>
        <p:spPr>
          <a:xfrm>
            <a:off x="8205416" y="5342424"/>
            <a:ext cx="3854399" cy="70788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panose="02010503020300020003" pitchFamily="2" charset="0"/>
              </a:rPr>
              <a:t>You can help your child by</a:t>
            </a:r>
            <a:r>
              <a:rPr lang="en-GB" sz="1000" dirty="0" smtClean="0">
                <a:latin typeface="SassoonCRInfant" panose="02010503020300020003" pitchFamily="2" charset="0"/>
              </a:rPr>
              <a:t>:</a:t>
            </a:r>
            <a:endParaRPr lang="en-GB" sz="1000" dirty="0">
              <a:latin typeface="SassoonCRInfant" panose="02010503020300020003" pitchFamily="2" charset="0"/>
            </a:endParaRPr>
          </a:p>
          <a:p>
            <a:pPr marL="171450" indent="-171450">
              <a:buFont typeface="Arial" panose="020B0604020202020204" pitchFamily="34" charset="0"/>
              <a:buChar char="•"/>
            </a:pPr>
            <a:r>
              <a:rPr lang="en-GB" sz="1000" dirty="0">
                <a:solidFill>
                  <a:schemeClr val="tx1"/>
                </a:solidFill>
                <a:latin typeface="SassoonCRInfant"/>
              </a:rPr>
              <a:t>Listening to your child read daily</a:t>
            </a:r>
          </a:p>
          <a:p>
            <a:pPr marL="171450" indent="-171450">
              <a:buFont typeface="Arial" panose="020B0604020202020204" pitchFamily="34" charset="0"/>
              <a:buChar char="•"/>
            </a:pPr>
            <a:r>
              <a:rPr lang="en-GB" sz="1000" dirty="0">
                <a:solidFill>
                  <a:schemeClr val="tx1"/>
                </a:solidFill>
                <a:latin typeface="SassoonCRInfant"/>
              </a:rPr>
              <a:t>Visiting the library to encourage pleasure for reading</a:t>
            </a:r>
            <a:endParaRPr lang="en-GB" sz="1000" dirty="0">
              <a:solidFill>
                <a:schemeClr val="tx1"/>
              </a:solidFill>
              <a:latin typeface="SassoonCRInfant" panose="02010503020300020003" pitchFamily="2" charset="0"/>
            </a:endParaRPr>
          </a:p>
          <a:p>
            <a:pPr marL="171450" indent="-171450">
              <a:buFont typeface="Arial" panose="020B0604020202020204" pitchFamily="34" charset="0"/>
              <a:buChar char="•"/>
            </a:pPr>
            <a:r>
              <a:rPr lang="en-GB" sz="1000" dirty="0">
                <a:solidFill>
                  <a:schemeClr val="tx1"/>
                </a:solidFill>
                <a:latin typeface="SassoonCRInfant"/>
              </a:rPr>
              <a:t>Helping them learn x2, x5, x10 and x3 times </a:t>
            </a:r>
            <a:r>
              <a:rPr lang="en-GB" sz="1000" dirty="0" smtClean="0">
                <a:solidFill>
                  <a:schemeClr val="tx1"/>
                </a:solidFill>
                <a:latin typeface="SassoonCRInfant"/>
              </a:rPr>
              <a:t>tables</a:t>
            </a:r>
            <a:endParaRPr lang="en-GB" sz="1000" dirty="0">
              <a:solidFill>
                <a:schemeClr val="tx1"/>
              </a:solidFill>
              <a:latin typeface="SassoonCRInfant"/>
            </a:endParaRPr>
          </a:p>
        </p:txBody>
      </p:sp>
      <p:sp>
        <p:nvSpPr>
          <p:cNvPr id="16" name="TextBox 15"/>
          <p:cNvSpPr txBox="1"/>
          <p:nvPr/>
        </p:nvSpPr>
        <p:spPr>
          <a:xfrm>
            <a:off x="4197863" y="5260811"/>
            <a:ext cx="3888827" cy="132343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a:t>
            </a:r>
            <a:r>
              <a:rPr lang="en-GB" sz="1000" dirty="0" smtClean="0">
                <a:latin typeface="SassoonCRInfant"/>
              </a:rPr>
              <a:t>Science this term, we will be learning about ‘;Everyday Materials’.</a:t>
            </a:r>
          </a:p>
          <a:p>
            <a:endParaRPr lang="en-GB" sz="1000" dirty="0">
              <a:latin typeface="SassoonCRInfant"/>
            </a:endParaRPr>
          </a:p>
          <a:p>
            <a:r>
              <a:rPr lang="en-GB" sz="1000" dirty="0" smtClean="0">
                <a:latin typeface="SassoonCRInfant"/>
              </a:rPr>
              <a:t>We will learn to recognise that objects are made from materials that suit their uses, that the shape of some solid objects can be changed, that some materials are more suitable for an object than others and that some materials can be made stronger.  </a:t>
            </a:r>
          </a:p>
          <a:p>
            <a:endParaRPr lang="en-GB" sz="1000" dirty="0">
              <a:latin typeface="SassoonCRInfant" panose="02010503020300020003" pitchFamily="2" charset="0"/>
            </a:endParaRPr>
          </a:p>
          <a:p>
            <a:r>
              <a:rPr lang="en-GB" sz="1000" dirty="0" smtClean="0">
                <a:latin typeface="SassoonCRInfant"/>
              </a:rPr>
              <a:t>Key </a:t>
            </a:r>
            <a:r>
              <a:rPr lang="en-GB" sz="1000" dirty="0">
                <a:latin typeface="SassoonCRInfant"/>
              </a:rPr>
              <a:t>vocabulary</a:t>
            </a:r>
            <a:r>
              <a:rPr lang="en-GB" sz="1000" dirty="0" smtClean="0">
                <a:latin typeface="SassoonCRInfant"/>
              </a:rPr>
              <a:t>: </a:t>
            </a:r>
            <a:r>
              <a:rPr lang="en-GB" sz="1000" dirty="0">
                <a:latin typeface="SassoonCRInfant" panose="00000400000000000000" pitchFamily="2" charset="0"/>
              </a:rPr>
              <a:t>material, bend, block </a:t>
            </a:r>
            <a:r>
              <a:rPr lang="en-GB" sz="1000" dirty="0" smtClean="0">
                <a:latin typeface="SassoonCRInfant" panose="00000400000000000000" pitchFamily="2" charset="0"/>
              </a:rPr>
              <a:t>graph, </a:t>
            </a:r>
            <a:r>
              <a:rPr lang="en-GB" sz="1000" dirty="0">
                <a:latin typeface="SassoonCRInfant" panose="00000400000000000000" pitchFamily="2" charset="0"/>
              </a:rPr>
              <a:t>elastic, flexible, </a:t>
            </a:r>
            <a:r>
              <a:rPr lang="en-GB" sz="1000" dirty="0" smtClean="0">
                <a:latin typeface="SassoonCRInfant" panose="00000400000000000000" pitchFamily="2" charset="0"/>
              </a:rPr>
              <a:t>property</a:t>
            </a:r>
            <a:endParaRPr lang="en-GB" sz="1000" dirty="0">
              <a:latin typeface="SassoonCRInfant" panose="00000400000000000000" pitchFamily="2" charset="0"/>
            </a:endParaRPr>
          </a:p>
        </p:txBody>
      </p:sp>
      <p:sp>
        <p:nvSpPr>
          <p:cNvPr id="17" name="TextBox 16"/>
          <p:cNvSpPr txBox="1"/>
          <p:nvPr/>
        </p:nvSpPr>
        <p:spPr>
          <a:xfrm>
            <a:off x="154850" y="5345094"/>
            <a:ext cx="3924554" cy="147732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RE this term, we </a:t>
            </a:r>
            <a:r>
              <a:rPr lang="en-GB" sz="1000" dirty="0" smtClean="0">
                <a:latin typeface="SassoonCRInfant"/>
              </a:rPr>
              <a:t>will be considering why being thankful is important, what the impact of prayer is for Christians and if everybody thinks the same about prayer. </a:t>
            </a:r>
          </a:p>
          <a:p>
            <a:r>
              <a:rPr lang="en-GB" sz="1000" dirty="0" smtClean="0">
                <a:latin typeface="SassoonCRInfant"/>
              </a:rPr>
              <a:t>We will then move on to thinking about what a parable is and what the parable of the lost son teaches Christians. </a:t>
            </a:r>
          </a:p>
          <a:p>
            <a:r>
              <a:rPr lang="en-GB" sz="1000" dirty="0" smtClean="0">
                <a:latin typeface="SassoonCRInfant"/>
              </a:rPr>
              <a:t>Children will consider how Christians, like God, show love and forgiveness.</a:t>
            </a:r>
            <a:endParaRPr lang="en-GB" sz="1000" dirty="0">
              <a:latin typeface="SassoonCRInfant"/>
            </a:endParaRPr>
          </a:p>
          <a:p>
            <a:endParaRPr lang="en-GB" sz="1000" dirty="0">
              <a:latin typeface="SassoonCRInfant"/>
            </a:endParaRPr>
          </a:p>
          <a:p>
            <a:r>
              <a:rPr lang="en-GB" sz="1000" dirty="0">
                <a:latin typeface="SassoonCRInfant"/>
              </a:rPr>
              <a:t>Key vocabulary</a:t>
            </a:r>
            <a:r>
              <a:rPr lang="en-GB" sz="1000" dirty="0" smtClean="0">
                <a:latin typeface="SassoonCRInfant"/>
              </a:rPr>
              <a:t>: </a:t>
            </a:r>
            <a:r>
              <a:rPr lang="en-GB" sz="1000" dirty="0">
                <a:latin typeface="SassoonCRInfant" panose="00000400000000000000" pitchFamily="2" charset="0"/>
              </a:rPr>
              <a:t>love, leader, </a:t>
            </a:r>
            <a:r>
              <a:rPr lang="en-GB" sz="1000" dirty="0" smtClean="0">
                <a:latin typeface="SassoonCRInfant" panose="00000400000000000000" pitchFamily="2" charset="0"/>
              </a:rPr>
              <a:t>values, parable</a:t>
            </a:r>
            <a:r>
              <a:rPr lang="en-GB" sz="1000" dirty="0">
                <a:latin typeface="SassoonCRInfant" panose="00000400000000000000" pitchFamily="2" charset="0"/>
              </a:rPr>
              <a:t>, hidden </a:t>
            </a:r>
          </a:p>
        </p:txBody>
      </p:sp>
      <p:sp>
        <p:nvSpPr>
          <p:cNvPr id="18" name="TextBox 17"/>
          <p:cNvSpPr txBox="1"/>
          <p:nvPr/>
        </p:nvSpPr>
        <p:spPr>
          <a:xfrm>
            <a:off x="4202093" y="4286756"/>
            <a:ext cx="3849151" cy="86177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a:t>
            </a:r>
            <a:r>
              <a:rPr lang="en-GB" sz="1000" dirty="0" smtClean="0">
                <a:latin typeface="SassoonCRInfant"/>
              </a:rPr>
              <a:t>D&amp;T, </a:t>
            </a:r>
            <a:r>
              <a:rPr lang="en-GB" sz="1000" dirty="0">
                <a:latin typeface="SassoonCRInfant"/>
              </a:rPr>
              <a:t>we will be developing our </a:t>
            </a:r>
            <a:r>
              <a:rPr lang="en-GB" sz="1000" dirty="0" smtClean="0">
                <a:latin typeface="SassoonCRInfant"/>
              </a:rPr>
              <a:t>knowledge of using materials to design and build a fairground wheel. </a:t>
            </a:r>
          </a:p>
          <a:p>
            <a:endParaRPr lang="en-GB" sz="1000" dirty="0">
              <a:latin typeface="SassoonCRInfant"/>
            </a:endParaRPr>
          </a:p>
          <a:p>
            <a:r>
              <a:rPr lang="en-GB" sz="1000" dirty="0" smtClean="0">
                <a:latin typeface="SassoonCRInfant"/>
              </a:rPr>
              <a:t>Key vocabulary: frame, model, opinion, design brief, design criteria, evaluate, rotate, survey</a:t>
            </a:r>
            <a:endParaRPr lang="en-GB" sz="1000" dirty="0">
              <a:latin typeface="SassoonCRInfant"/>
            </a:endParaRPr>
          </a:p>
        </p:txBody>
      </p:sp>
      <p:sp>
        <p:nvSpPr>
          <p:cNvPr id="19" name="TextBox 18"/>
          <p:cNvSpPr txBox="1"/>
          <p:nvPr/>
        </p:nvSpPr>
        <p:spPr>
          <a:xfrm>
            <a:off x="8205415" y="156106"/>
            <a:ext cx="3854401" cy="116955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Geography, we will be learning about </a:t>
            </a:r>
            <a:r>
              <a:rPr lang="en-GB" sz="1000" dirty="0" smtClean="0">
                <a:latin typeface="SassoonCRInfant"/>
              </a:rPr>
              <a:t>what location means, the worlds 7 continents and 5 oceans, the hot and cold areas of the world, the way that people and places can be affected by location and place and we will consider the significance of the north pole. </a:t>
            </a:r>
            <a:endParaRPr lang="en-GB" sz="1000" dirty="0">
              <a:latin typeface="SassoonCRInfant"/>
            </a:endParaRPr>
          </a:p>
          <a:p>
            <a:endParaRPr lang="en-GB" sz="1000" dirty="0">
              <a:latin typeface="SassoonCRInfant" panose="02010503020300020003" pitchFamily="2" charset="0"/>
            </a:endParaRPr>
          </a:p>
          <a:p>
            <a:r>
              <a:rPr lang="en-GB" sz="1000" dirty="0" smtClean="0">
                <a:latin typeface="SassoonCRInfant"/>
              </a:rPr>
              <a:t>Key vocabulary: </a:t>
            </a:r>
            <a:r>
              <a:rPr lang="en-GB" sz="1000" dirty="0">
                <a:latin typeface="SassoonCRInfant" panose="00000400000000000000" pitchFamily="2" charset="0"/>
              </a:rPr>
              <a:t>temperature, ocean, Earth, </a:t>
            </a:r>
            <a:r>
              <a:rPr lang="en-GB" sz="1000" dirty="0" smtClean="0">
                <a:latin typeface="SassoonCRInfant" panose="00000400000000000000" pitchFamily="2" charset="0"/>
              </a:rPr>
              <a:t>continent, </a:t>
            </a:r>
            <a:r>
              <a:rPr lang="en-GB" sz="1000" dirty="0">
                <a:latin typeface="SassoonCRInfant" panose="00000400000000000000" pitchFamily="2" charset="0"/>
              </a:rPr>
              <a:t>climate, poles, equator, population, human geography, physical geography</a:t>
            </a:r>
          </a:p>
        </p:txBody>
      </p:sp>
      <p:sp>
        <p:nvSpPr>
          <p:cNvPr id="20" name="TextBox 19"/>
          <p:cNvSpPr txBox="1"/>
          <p:nvPr/>
        </p:nvSpPr>
        <p:spPr>
          <a:xfrm>
            <a:off x="8205414" y="1472206"/>
            <a:ext cx="3884009" cy="129266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Computing, we will be </a:t>
            </a:r>
            <a:r>
              <a:rPr lang="en-GB" sz="1000" dirty="0" smtClean="0">
                <a:latin typeface="SassoonCRInfant"/>
              </a:rPr>
              <a:t>using the iPad and laptops to consider algorithms and debugging. </a:t>
            </a:r>
          </a:p>
          <a:p>
            <a:r>
              <a:rPr lang="en-GB" sz="1000" dirty="0" smtClean="0">
                <a:latin typeface="SassoonCRInfant"/>
              </a:rPr>
              <a:t>We will develop an understanding of what algorithms are, how to program them and how they can be developed to be more efficient alongside the introduction of loops.  </a:t>
            </a:r>
          </a:p>
          <a:p>
            <a:endParaRPr lang="en-GB" sz="1000" dirty="0">
              <a:latin typeface="SassoonCRInfant"/>
            </a:endParaRPr>
          </a:p>
          <a:p>
            <a:r>
              <a:rPr lang="en-GB" sz="1000" dirty="0" smtClean="0">
                <a:latin typeface="SassoonCRInfant"/>
              </a:rPr>
              <a:t>Keu vocabulary: </a:t>
            </a:r>
            <a:r>
              <a:rPr lang="en-GB" dirty="0"/>
              <a:t>– </a:t>
            </a:r>
            <a:r>
              <a:rPr lang="en-GB" sz="1000" dirty="0">
                <a:latin typeface="SassoonCRInfant" panose="00000400000000000000" pitchFamily="2" charset="0"/>
              </a:rPr>
              <a:t>loop, predict, </a:t>
            </a:r>
            <a:r>
              <a:rPr lang="en-GB" sz="1000" dirty="0" smtClean="0">
                <a:latin typeface="SassoonCRInfant" panose="00000400000000000000" pitchFamily="2" charset="0"/>
              </a:rPr>
              <a:t>bug, abstraction </a:t>
            </a:r>
            <a:endParaRPr lang="en-GB" sz="1000" dirty="0">
              <a:latin typeface="SassoonCRInfant" panose="00000400000000000000" pitchFamily="2" charset="0"/>
            </a:endParaRPr>
          </a:p>
        </p:txBody>
      </p:sp>
      <p:sp>
        <p:nvSpPr>
          <p:cNvPr id="21" name="TextBox 20"/>
          <p:cNvSpPr txBox="1"/>
          <p:nvPr/>
        </p:nvSpPr>
        <p:spPr>
          <a:xfrm>
            <a:off x="8205414" y="2923237"/>
            <a:ext cx="3854401" cy="86177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smtClean="0">
                <a:latin typeface="SassoonCRInfant" panose="02010503020300020003" pitchFamily="2" charset="0"/>
              </a:rPr>
              <a:t>In music, we will begin the term of by thinking about pitch. </a:t>
            </a:r>
            <a:r>
              <a:rPr lang="en-GB" sz="1000" dirty="0" smtClean="0">
                <a:latin typeface="SassoonCRInfant" panose="00000400000000000000" pitchFamily="2" charset="0"/>
              </a:rPr>
              <a:t>We will be exploring </a:t>
            </a:r>
            <a:r>
              <a:rPr lang="en-GB" sz="1000" dirty="0">
                <a:latin typeface="SassoonCRInfant" panose="00000400000000000000" pitchFamily="2" charset="0"/>
              </a:rPr>
              <a:t>the song ‘Once a Man Fell in a Well’, playing it using tuned percussion and reading simple symbols representing pitch</a:t>
            </a:r>
            <a:r>
              <a:rPr lang="en-GB" sz="1000" dirty="0" smtClean="0">
                <a:latin typeface="SassoonCRInfant" panose="00000400000000000000" pitchFamily="2" charset="0"/>
              </a:rPr>
              <a:t>.</a:t>
            </a:r>
          </a:p>
          <a:p>
            <a:endParaRPr lang="en-GB" sz="1000" dirty="0">
              <a:latin typeface="SassoonCRInfant" panose="00000400000000000000" pitchFamily="2" charset="0"/>
            </a:endParaRPr>
          </a:p>
          <a:p>
            <a:r>
              <a:rPr lang="en-GB" sz="1000" dirty="0" smtClean="0">
                <a:latin typeface="SassoonCRInfant"/>
              </a:rPr>
              <a:t>Key </a:t>
            </a:r>
            <a:r>
              <a:rPr lang="en-GB" sz="1000" dirty="0">
                <a:latin typeface="SassoonCRInfant"/>
              </a:rPr>
              <a:t>vocabulary: </a:t>
            </a:r>
            <a:r>
              <a:rPr lang="en-GB" sz="1000" dirty="0" smtClean="0">
                <a:latin typeface="SassoonCRInfant"/>
              </a:rPr>
              <a:t>dot, high, low, musical sentence</a:t>
            </a:r>
            <a:endParaRPr lang="en-GB" sz="1000" dirty="0">
              <a:latin typeface="SassoonCRInfant"/>
              <a:cs typeface="Times New Roman"/>
            </a:endParaRPr>
          </a:p>
        </p:txBody>
      </p:sp>
      <p:sp>
        <p:nvSpPr>
          <p:cNvPr id="22" name="TextBox 21"/>
          <p:cNvSpPr txBox="1"/>
          <p:nvPr/>
        </p:nvSpPr>
        <p:spPr>
          <a:xfrm>
            <a:off x="4202092" y="2543259"/>
            <a:ext cx="3849151" cy="1631216"/>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PE this half term, we </a:t>
            </a:r>
            <a:r>
              <a:rPr lang="en-GB" sz="1000" dirty="0" smtClean="0">
                <a:latin typeface="SassoonCRInfant"/>
              </a:rPr>
              <a:t>will begin by learning to perform simple movement patterns of at least four elements, perform jumps with power and control, master basic movements, stay physically active for sustained periods of time and become increasingly competent with the skills we have learned.  </a:t>
            </a:r>
          </a:p>
          <a:p>
            <a:endParaRPr lang="en-GB" sz="1000" dirty="0">
              <a:latin typeface="SassoonCRInfant"/>
            </a:endParaRPr>
          </a:p>
          <a:p>
            <a:r>
              <a:rPr lang="en-GB" sz="1000" dirty="0" smtClean="0">
                <a:latin typeface="SassoonCRInfant"/>
              </a:rPr>
              <a:t>Key </a:t>
            </a:r>
            <a:r>
              <a:rPr lang="en-GB" sz="1000" dirty="0">
                <a:latin typeface="SassoonCRInfant"/>
              </a:rPr>
              <a:t>vocabulary</a:t>
            </a:r>
            <a:r>
              <a:rPr lang="en-GB" sz="1000" dirty="0" smtClean="0">
                <a:latin typeface="SassoonCRInfant"/>
              </a:rPr>
              <a:t>: </a:t>
            </a:r>
            <a:r>
              <a:rPr lang="en-GB" sz="1000" dirty="0">
                <a:latin typeface="SassoonCRInfant" panose="00000400000000000000" pitchFamily="2" charset="0"/>
              </a:rPr>
              <a:t>b</a:t>
            </a:r>
            <a:r>
              <a:rPr lang="en-GB" sz="1000" dirty="0" smtClean="0">
                <a:latin typeface="SassoonCRInfant" panose="00000400000000000000" pitchFamily="2" charset="0"/>
              </a:rPr>
              <a:t>alance</a:t>
            </a:r>
            <a:r>
              <a:rPr lang="en-GB" sz="1000" dirty="0">
                <a:latin typeface="SassoonCRInfant" panose="00000400000000000000" pitchFamily="2" charset="0"/>
              </a:rPr>
              <a:t>, shape, bridge, </a:t>
            </a:r>
            <a:r>
              <a:rPr lang="en-GB" sz="1000" dirty="0" smtClean="0">
                <a:latin typeface="SassoonCRInfant" panose="00000400000000000000" pitchFamily="2" charset="0"/>
              </a:rPr>
              <a:t>jump, </a:t>
            </a:r>
            <a:r>
              <a:rPr lang="en-GB" sz="1000" dirty="0">
                <a:latin typeface="SassoonCRInfant" panose="00000400000000000000" pitchFamily="2" charset="0"/>
              </a:rPr>
              <a:t>Front-straddle, puck, v-sit.</a:t>
            </a:r>
            <a:r>
              <a:rPr lang="en-GB" sz="1000" dirty="0" smtClean="0">
                <a:latin typeface="SassoonCRInfant" panose="00000400000000000000" pitchFamily="2" charset="0"/>
              </a:rPr>
              <a:t> </a:t>
            </a:r>
          </a:p>
          <a:p>
            <a:endParaRPr lang="en-GB" sz="1000" dirty="0">
              <a:latin typeface="SassoonCRInfant" panose="00000400000000000000" pitchFamily="2" charset="0"/>
            </a:endParaRPr>
          </a:p>
          <a:p>
            <a:r>
              <a:rPr lang="en-GB" sz="1000" dirty="0" smtClean="0">
                <a:latin typeface="SassoonCRInfant" panose="00000400000000000000" pitchFamily="2" charset="0"/>
              </a:rPr>
              <a:t>PE day: Monday</a:t>
            </a:r>
            <a:endParaRPr lang="en-GB" sz="1000" dirty="0">
              <a:latin typeface="SassoonCRInfant" panose="00000400000000000000" pitchFamily="2" charset="0"/>
            </a:endParaRPr>
          </a:p>
        </p:txBody>
      </p:sp>
      <p:sp>
        <p:nvSpPr>
          <p:cNvPr id="24" name="TextBox 23"/>
          <p:cNvSpPr txBox="1"/>
          <p:nvPr/>
        </p:nvSpPr>
        <p:spPr>
          <a:xfrm>
            <a:off x="8218903" y="3913188"/>
            <a:ext cx="3857030" cy="132343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In PSHE, we will be learning about </a:t>
            </a:r>
            <a:r>
              <a:rPr lang="en-GB" sz="1000" dirty="0" smtClean="0">
                <a:latin typeface="SassoonCRInfant"/>
              </a:rPr>
              <a:t>‘Safety and the Changing Body’. </a:t>
            </a:r>
          </a:p>
          <a:p>
            <a:r>
              <a:rPr lang="en-GB" sz="1000" dirty="0" smtClean="0">
                <a:latin typeface="SassoonCRInfant"/>
              </a:rPr>
              <a:t>We will introduce the internet, consider how we communicate online, consider the differences between secrets and surprises, we will begin to understand the concept of privacy and the language for body parts. We will move onto private body parts and then finish off by looking at road safety. </a:t>
            </a:r>
          </a:p>
          <a:p>
            <a:endParaRPr lang="en-GB" sz="1000" dirty="0">
              <a:latin typeface="SassoonCRInfant" panose="02010503020300020003" pitchFamily="2" charset="0"/>
            </a:endParaRPr>
          </a:p>
          <a:p>
            <a:r>
              <a:rPr lang="en-GB" sz="1000" dirty="0">
                <a:latin typeface="SassoonCRInfant"/>
              </a:rPr>
              <a:t>Key </a:t>
            </a:r>
            <a:r>
              <a:rPr lang="en-GB" sz="1000" dirty="0" smtClean="0">
                <a:latin typeface="SassoonCRInfant"/>
              </a:rPr>
              <a:t>vocabulary: </a:t>
            </a:r>
            <a:r>
              <a:rPr lang="en-GB" sz="1000" dirty="0" smtClean="0">
                <a:latin typeface="SassoonCRInfant" panose="00000400000000000000" pitchFamily="2" charset="0"/>
              </a:rPr>
              <a:t>medicine</a:t>
            </a:r>
            <a:r>
              <a:rPr lang="en-GB" sz="1000" dirty="0">
                <a:latin typeface="SassoonCRInfant" panose="00000400000000000000" pitchFamily="2" charset="0"/>
              </a:rPr>
              <a:t>, private, secret, </a:t>
            </a:r>
            <a:r>
              <a:rPr lang="en-GB" sz="1000" dirty="0" smtClean="0">
                <a:latin typeface="SassoonCRInfant" panose="00000400000000000000" pitchFamily="2" charset="0"/>
              </a:rPr>
              <a:t>surprises, consent</a:t>
            </a:r>
            <a:endParaRPr lang="en-GB" sz="1000" dirty="0">
              <a:latin typeface="SassoonCRInfant" panose="00000400000000000000" pitchFamily="2" charset="0"/>
            </a:endParaRPr>
          </a:p>
        </p:txBody>
      </p:sp>
      <p:sp>
        <p:nvSpPr>
          <p:cNvPr id="4" name="TextBox 3"/>
          <p:cNvSpPr txBox="1"/>
          <p:nvPr/>
        </p:nvSpPr>
        <p:spPr>
          <a:xfrm>
            <a:off x="4352072" y="1996524"/>
            <a:ext cx="3610688" cy="507831"/>
          </a:xfrm>
          <a:prstGeom prst="rect">
            <a:avLst/>
          </a:prstGeom>
          <a:noFill/>
        </p:spPr>
        <p:txBody>
          <a:bodyPr wrap="square" rtlCol="0">
            <a:spAutoFit/>
          </a:bodyPr>
          <a:lstStyle/>
          <a:p>
            <a:pPr algn="ctr"/>
            <a:r>
              <a:rPr lang="en-GB" sz="1000" b="1" dirty="0">
                <a:solidFill>
                  <a:srgbClr val="0070C0"/>
                </a:solidFill>
                <a:latin typeface="SassoonCRInfant" panose="02010503020300020003" pitchFamily="2" charset="0"/>
              </a:rPr>
              <a:t>Be courageous; be strong.</a:t>
            </a:r>
            <a:r>
              <a:rPr lang="en-GB" sz="1000" b="1" baseline="30000" dirty="0">
                <a:solidFill>
                  <a:srgbClr val="0070C0"/>
                </a:solidFill>
                <a:latin typeface="SassoonCRInfant" panose="02010503020300020003" pitchFamily="2" charset="0"/>
              </a:rPr>
              <a:t> </a:t>
            </a:r>
            <a:br>
              <a:rPr lang="en-GB" sz="1000" b="1" baseline="30000" dirty="0">
                <a:solidFill>
                  <a:srgbClr val="0070C0"/>
                </a:solidFill>
                <a:latin typeface="SassoonCRInfant" panose="02010503020300020003" pitchFamily="2" charset="0"/>
              </a:rPr>
            </a:br>
            <a:r>
              <a:rPr lang="en-GB" sz="1000" b="1" dirty="0">
                <a:solidFill>
                  <a:srgbClr val="0070C0"/>
                </a:solidFill>
                <a:latin typeface="SassoonCRInfant" panose="02010503020300020003" pitchFamily="2" charset="0"/>
              </a:rPr>
              <a:t>Do everything in love. </a:t>
            </a:r>
            <a:br>
              <a:rPr lang="en-GB" sz="1000" b="1" dirty="0">
                <a:solidFill>
                  <a:srgbClr val="0070C0"/>
                </a:solidFill>
                <a:latin typeface="SassoonCRInfant" panose="02010503020300020003" pitchFamily="2" charset="0"/>
              </a:rPr>
            </a:br>
            <a:r>
              <a:rPr lang="en-GB" sz="700" dirty="0">
                <a:solidFill>
                  <a:srgbClr val="0070C0"/>
                </a:solidFill>
                <a:latin typeface="SassoonCRInfant" panose="02010503020300020003" pitchFamily="2" charset="0"/>
              </a:rPr>
              <a:t>1 Corinthians 16:13-14</a:t>
            </a:r>
          </a:p>
        </p:txBody>
      </p:sp>
      <p:sp>
        <p:nvSpPr>
          <p:cNvPr id="11" name="TextBox 10">
            <a:extLst>
              <a:ext uri="{FF2B5EF4-FFF2-40B4-BE49-F238E27FC236}">
                <a16:creationId xmlns:a16="http://schemas.microsoft.com/office/drawing/2014/main" id="{A580BEFF-0FE6-29C6-3ABD-C4D33A642756}"/>
              </a:ext>
            </a:extLst>
          </p:cNvPr>
          <p:cNvSpPr txBox="1"/>
          <p:nvPr/>
        </p:nvSpPr>
        <p:spPr>
          <a:xfrm>
            <a:off x="152879" y="170910"/>
            <a:ext cx="3854401" cy="101566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1000" dirty="0">
                <a:latin typeface="SassoonCRInfant"/>
              </a:rPr>
              <a:t>We are reading</a:t>
            </a:r>
            <a:r>
              <a:rPr lang="en-GB" sz="1000" dirty="0">
                <a:latin typeface="SassoonCRInfant"/>
                <a:cs typeface="Segoe UI"/>
              </a:rPr>
              <a:t>:</a:t>
            </a:r>
            <a:endParaRPr lang="en-US" sz="1000" dirty="0">
              <a:latin typeface="SassoonCRInfant"/>
              <a:cs typeface="Segoe UI"/>
            </a:endParaRPr>
          </a:p>
          <a:p>
            <a:endParaRPr lang="en-GB" sz="1000" dirty="0">
              <a:latin typeface="SassoonCRInfant"/>
              <a:cs typeface="Segoe UI"/>
            </a:endParaRPr>
          </a:p>
          <a:p>
            <a:r>
              <a:rPr lang="en-GB" sz="1000" dirty="0" smtClean="0">
                <a:solidFill>
                  <a:schemeClr val="tx1"/>
                </a:solidFill>
                <a:latin typeface="SassoonCRInfant"/>
              </a:rPr>
              <a:t>James and the Giant Peach by </a:t>
            </a:r>
          </a:p>
          <a:p>
            <a:r>
              <a:rPr lang="en-GB" sz="1000" dirty="0" smtClean="0">
                <a:solidFill>
                  <a:schemeClr val="tx1"/>
                </a:solidFill>
                <a:latin typeface="SassoonCRInfant"/>
              </a:rPr>
              <a:t>Roald Dahl</a:t>
            </a:r>
          </a:p>
          <a:p>
            <a:r>
              <a:rPr lang="en-GB" sz="1000" dirty="0">
                <a:latin typeface="SassoonCRInfant" panose="00000400000000000000" pitchFamily="2" charset="0"/>
              </a:rPr>
              <a:t>Fact file on penguins </a:t>
            </a:r>
            <a:endParaRPr lang="en-GB" sz="1000" dirty="0" smtClean="0">
              <a:latin typeface="SassoonCRInfant" panose="00000400000000000000" pitchFamily="2" charset="0"/>
            </a:endParaRPr>
          </a:p>
          <a:p>
            <a:r>
              <a:rPr lang="en-GB" sz="1000" dirty="0">
                <a:latin typeface="SassoonCRInfant" panose="00000400000000000000" pitchFamily="2" charset="0"/>
              </a:rPr>
              <a:t>List Poetry </a:t>
            </a:r>
          </a:p>
        </p:txBody>
      </p:sp>
      <p:pic>
        <p:nvPicPr>
          <p:cNvPr id="23" name="Picture 22" descr="James and the Giant Peach - Scholastic Sho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703" y="240168"/>
            <a:ext cx="481965" cy="741045"/>
          </a:xfrm>
          <a:prstGeom prst="rect">
            <a:avLst/>
          </a:prstGeom>
          <a:noFill/>
        </p:spPr>
      </p:pic>
      <p:pic>
        <p:nvPicPr>
          <p:cNvPr id="25" name="Picture 24" descr="Emperor Penguin (Young Zoologist)"/>
          <p:cNvPicPr/>
          <p:nvPr/>
        </p:nvPicPr>
        <p:blipFill rotWithShape="1">
          <a:blip r:embed="rId4" cstate="print">
            <a:extLst>
              <a:ext uri="{28A0092B-C50C-407E-A947-70E740481C1C}">
                <a14:useLocalDpi xmlns:a14="http://schemas.microsoft.com/office/drawing/2010/main" val="0"/>
              </a:ext>
            </a:extLst>
          </a:blip>
          <a:srcRect l="51275"/>
          <a:stretch/>
        </p:blipFill>
        <p:spPr bwMode="auto">
          <a:xfrm>
            <a:off x="2650976" y="244289"/>
            <a:ext cx="651510" cy="786130"/>
          </a:xfrm>
          <a:prstGeom prst="rect">
            <a:avLst/>
          </a:prstGeom>
          <a:noFill/>
          <a:ln>
            <a:noFill/>
          </a:ln>
          <a:extLst>
            <a:ext uri="{53640926-AAD7-44D8-BBD7-CCE9431645EC}">
              <a14:shadowObscured xmlns:a14="http://schemas.microsoft.com/office/drawing/2010/main"/>
            </a:ext>
          </a:extLst>
        </p:spPr>
      </p:pic>
      <p:pic>
        <p:nvPicPr>
          <p:cNvPr id="26" name="Picture 25" descr="Pin p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0918" y="254855"/>
            <a:ext cx="471320" cy="775563"/>
          </a:xfrm>
          <a:prstGeom prst="rect">
            <a:avLst/>
          </a:prstGeom>
          <a:noFill/>
          <a:ln>
            <a:noFill/>
          </a:ln>
        </p:spPr>
      </p:pic>
    </p:spTree>
    <p:extLst>
      <p:ext uri="{BB962C8B-B14F-4D97-AF65-F5344CB8AC3E}">
        <p14:creationId xmlns:p14="http://schemas.microsoft.com/office/powerpoint/2010/main" val="12424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233</TotalTime>
  <Words>889</Words>
  <Application>Microsoft Office PowerPoint</Application>
  <PresentationFormat>Widescreen</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Garamond</vt:lpstr>
      <vt:lpstr>SassoonCRInfant</vt:lpstr>
      <vt:lpstr>Segoe UI</vt:lpstr>
      <vt:lpstr>Times New Roman</vt:lpstr>
      <vt:lpstr>Organic</vt:lpstr>
      <vt:lpstr>PowerPoint Presentation</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393</cp:revision>
  <dcterms:created xsi:type="dcterms:W3CDTF">2023-04-19T09:52:17Z</dcterms:created>
  <dcterms:modified xsi:type="dcterms:W3CDTF">2025-01-06T10:57:00Z</dcterms:modified>
</cp:coreProperties>
</file>