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9FF"/>
    <a:srgbClr val="FF66FF"/>
    <a:srgbClr val="FF3860"/>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73406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378678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4896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2259082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57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4243680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37851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92842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166292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489C9-7ED1-416D-B1F2-980096F47ECD}"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101410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8489C9-7ED1-416D-B1F2-980096F47ECD}"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201386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8489C9-7ED1-416D-B1F2-980096F47ECD}" type="datetimeFigureOut">
              <a:rPr lang="en-GB" smtClean="0"/>
              <a:t>09/01/2021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428069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8489C9-7ED1-416D-B1F2-980096F47ECD}" type="datetimeFigureOut">
              <a:rPr lang="en-GB" smtClean="0"/>
              <a:t>09/01/2021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381708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489C9-7ED1-416D-B1F2-980096F47ECD}" type="datetimeFigureOut">
              <a:rPr lang="en-GB" smtClean="0"/>
              <a:t>09/01/2021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60940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8489C9-7ED1-416D-B1F2-980096F47ECD}"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37866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8489C9-7ED1-416D-B1F2-980096F47ECD}"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12262E-2E7E-4D0E-8B2C-9192BA32F072}" type="slidenum">
              <a:rPr lang="en-GB" smtClean="0"/>
              <a:t>‹#›</a:t>
            </a:fld>
            <a:endParaRPr lang="en-GB"/>
          </a:p>
        </p:txBody>
      </p:sp>
    </p:spTree>
    <p:extLst>
      <p:ext uri="{BB962C8B-B14F-4D97-AF65-F5344CB8AC3E}">
        <p14:creationId xmlns:p14="http://schemas.microsoft.com/office/powerpoint/2010/main" val="275672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8489C9-7ED1-416D-B1F2-980096F47ECD}" type="datetimeFigureOut">
              <a:rPr lang="en-GB" smtClean="0"/>
              <a:t>09/01/2021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712262E-2E7E-4D0E-8B2C-9192BA32F072}" type="slidenum">
              <a:rPr lang="en-GB" smtClean="0"/>
              <a:t>‹#›</a:t>
            </a:fld>
            <a:endParaRPr lang="en-GB"/>
          </a:p>
        </p:txBody>
      </p:sp>
    </p:spTree>
    <p:extLst>
      <p:ext uri="{BB962C8B-B14F-4D97-AF65-F5344CB8AC3E}">
        <p14:creationId xmlns:p14="http://schemas.microsoft.com/office/powerpoint/2010/main" val="314035238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52pdktAMDe4" TargetMode="External"/><Relationship Id="rId2" Type="http://schemas.openxmlformats.org/officeDocument/2006/relationships/hyperlink" Target="https://www.youtube.com/watch?v=d3LPrhI0v-w" TargetMode="External"/><Relationship Id="rId1" Type="http://schemas.openxmlformats.org/officeDocument/2006/relationships/slideLayout" Target="../slideLayouts/slideLayout1.xml"/><Relationship Id="rId5" Type="http://schemas.openxmlformats.org/officeDocument/2006/relationships/hyperlink" Target="https://www.youtube.com/watch?v=41SkJVsm7Os" TargetMode="External"/><Relationship Id="rId4" Type="http://schemas.openxmlformats.org/officeDocument/2006/relationships/hyperlink" Target="https://www.youtube.com/watch?v=SV-Z1RMqj2Q"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youtube.com/watch?v=jUkUIAbAw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3">
            <a:extLst>
              <a:ext uri="{FF2B5EF4-FFF2-40B4-BE49-F238E27FC236}">
                <a16:creationId xmlns:a16="http://schemas.microsoft.com/office/drawing/2014/main" id="{2ED4890F-EA5E-4568-83EF-95849B81F175}"/>
              </a:ext>
            </a:extLst>
          </p:cNvPr>
          <p:cNvSpPr/>
          <p:nvPr/>
        </p:nvSpPr>
        <p:spPr bwMode="auto">
          <a:xfrm>
            <a:off x="967064" y="1249568"/>
            <a:ext cx="8137525" cy="944701"/>
          </a:xfrm>
          <a:prstGeom prst="roundRect">
            <a:avLst>
              <a:gd name="adj" fmla="val 6409"/>
            </a:avLst>
          </a:prstGeom>
          <a:solidFill>
            <a:srgbClr val="FFF9E7"/>
          </a:solidFill>
          <a:ln w="25400" cap="rnd">
            <a:solidFill>
              <a:srgbClr val="FEFB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5" name="Title 1">
            <a:extLst>
              <a:ext uri="{FF2B5EF4-FFF2-40B4-BE49-F238E27FC236}">
                <a16:creationId xmlns:a16="http://schemas.microsoft.com/office/drawing/2014/main" id="{7032E1E3-6DEF-4A21-A980-831A8B166EA4}"/>
              </a:ext>
            </a:extLst>
          </p:cNvPr>
          <p:cNvSpPr txBox="1">
            <a:spLocks/>
          </p:cNvSpPr>
          <p:nvPr/>
        </p:nvSpPr>
        <p:spPr bwMode="auto">
          <a:xfrm>
            <a:off x="639104" y="271694"/>
            <a:ext cx="10913792" cy="754522"/>
          </a:xfrm>
          <a:prstGeom prst="rect">
            <a:avLst/>
          </a:prstGeom>
          <a:solidFill>
            <a:srgbClr val="FFB9FF"/>
          </a:solidFill>
          <a:ln w="38100">
            <a:solidFill>
              <a:srgbClr val="FF3860"/>
            </a:solidFill>
            <a:prstDash val="sysDash"/>
          </a:ln>
        </p:spPr>
        <p:txBody>
          <a:bodyPr lIns="0" tIns="0" rIns="0" bIns="0" anchor="ctr" anchorCtr="1"/>
          <a:lstStyle>
            <a:lvl1pPr>
              <a:lnSpc>
                <a:spcPct val="90000"/>
              </a:lnSpc>
              <a:spcBef>
                <a:spcPts val="1000"/>
              </a:spcBef>
              <a:buFont typeface="Arial" panose="020B0604020202020204" pitchFamily="34" charset="0"/>
              <a:buChar char="•"/>
              <a:defRPr>
                <a:solidFill>
                  <a:srgbClr val="1C1C1C"/>
                </a:solidFill>
                <a:latin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9pPr>
          </a:lstStyle>
          <a:p>
            <a:pPr eaLnBrk="1" hangingPunct="1">
              <a:spcBef>
                <a:spcPct val="0"/>
              </a:spcBef>
              <a:buFontTx/>
              <a:buNone/>
            </a:pPr>
            <a:r>
              <a:rPr lang="en-US" altLang="en-US" sz="2400" b="1" u="sng" dirty="0">
                <a:solidFill>
                  <a:schemeClr val="tx1"/>
                </a:solidFill>
                <a:latin typeface="Sassoon Infant Md" panose="02000603050000020003" pitchFamily="50" charset="0"/>
              </a:rPr>
              <a:t>PE: </a:t>
            </a:r>
            <a:r>
              <a:rPr lang="en-US" altLang="en-US" sz="2400" dirty="0">
                <a:solidFill>
                  <a:schemeClr val="tx1"/>
                </a:solidFill>
                <a:latin typeface="Sassoon Infant Md" panose="02000603050000020003" pitchFamily="50" charset="0"/>
              </a:rPr>
              <a:t>I have left last week’s PE on here just in case you didn’t get time to do it or you want to repeat it again!</a:t>
            </a:r>
          </a:p>
        </p:txBody>
      </p:sp>
      <p:sp>
        <p:nvSpPr>
          <p:cNvPr id="9" name="Rectangle 1">
            <a:extLst>
              <a:ext uri="{FF2B5EF4-FFF2-40B4-BE49-F238E27FC236}">
                <a16:creationId xmlns:a16="http://schemas.microsoft.com/office/drawing/2014/main" id="{A54357FF-DF21-405B-AC34-5A00ECFC2AE0}"/>
              </a:ext>
            </a:extLst>
          </p:cNvPr>
          <p:cNvSpPr>
            <a:spLocks noChangeArrowheads="1"/>
          </p:cNvSpPr>
          <p:nvPr/>
        </p:nvSpPr>
        <p:spPr bwMode="auto">
          <a:xfrm>
            <a:off x="807408" y="1370622"/>
            <a:ext cx="9753945" cy="1643527"/>
          </a:xfrm>
          <a:custGeom>
            <a:avLst/>
            <a:gdLst>
              <a:gd name="connsiteX0" fmla="*/ 0 w 9753945"/>
              <a:gd name="connsiteY0" fmla="*/ 0 h 1643527"/>
              <a:gd name="connsiteX1" fmla="*/ 9753945 w 9753945"/>
              <a:gd name="connsiteY1" fmla="*/ 0 h 1643527"/>
              <a:gd name="connsiteX2" fmla="*/ 9753945 w 9753945"/>
              <a:gd name="connsiteY2" fmla="*/ 1643527 h 1643527"/>
              <a:gd name="connsiteX3" fmla="*/ 0 w 9753945"/>
              <a:gd name="connsiteY3" fmla="*/ 1643527 h 1643527"/>
              <a:gd name="connsiteX4" fmla="*/ 0 w 9753945"/>
              <a:gd name="connsiteY4" fmla="*/ 0 h 1643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945" h="1643527" extrusionOk="0">
                <a:moveTo>
                  <a:pt x="0" y="0"/>
                </a:moveTo>
                <a:cubicBezTo>
                  <a:pt x="4323457" y="-5264"/>
                  <a:pt x="8557117" y="84467"/>
                  <a:pt x="9753945" y="0"/>
                </a:cubicBezTo>
                <a:cubicBezTo>
                  <a:pt x="9852906" y="285356"/>
                  <a:pt x="9837616" y="875083"/>
                  <a:pt x="9753945" y="1643527"/>
                </a:cubicBezTo>
                <a:cubicBezTo>
                  <a:pt x="8541549" y="1749847"/>
                  <a:pt x="4463227" y="1635878"/>
                  <a:pt x="0" y="1643527"/>
                </a:cubicBezTo>
                <a:cubicBezTo>
                  <a:pt x="33651" y="1189172"/>
                  <a:pt x="50208" y="628461"/>
                  <a:pt x="0" y="0"/>
                </a:cubicBezTo>
                <a:close/>
              </a:path>
            </a:pathLst>
          </a:custGeom>
          <a:solidFill>
            <a:schemeClr val="accent1">
              <a:lumMod val="40000"/>
              <a:lumOff val="60000"/>
            </a:schemeClr>
          </a:solidFill>
          <a:ln w="38100">
            <a:solidFill>
              <a:srgbClr val="7030A0"/>
            </a:solidFill>
            <a:miter lim="800000"/>
            <a:headEnd/>
            <a:tailEnd/>
            <a:extLst>
              <a:ext uri="{C807C97D-BFC1-408E-A445-0C87EB9F89A2}">
                <ask:lineSketchStyleProps xmlns:ask="http://schemas.microsoft.com/office/drawing/2018/sketchyshapes" sd="2650216993">
                  <a:prstGeom prst="rect">
                    <a:avLst/>
                  </a:prstGeom>
                  <ask:type>
                    <ask:lineSketchCurved/>
                  </ask:type>
                </ask:lineSketchStyleProps>
              </a:ext>
            </a:extLst>
          </a:ln>
        </p:spPr>
        <p:txBody>
          <a:bodyPr wrap="square">
            <a:spAutoFit/>
          </a:bodyPr>
          <a:lstStyle>
            <a:lvl1pPr>
              <a:lnSpc>
                <a:spcPct val="90000"/>
              </a:lnSpc>
              <a:spcBef>
                <a:spcPts val="1000"/>
              </a:spcBef>
              <a:buFont typeface="Arial" panose="020B0604020202020204" pitchFamily="34" charset="0"/>
              <a:buChar char="•"/>
              <a:defRPr>
                <a:solidFill>
                  <a:srgbClr val="1C1C1C"/>
                </a:solidFill>
                <a:latin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9pPr>
          </a:lstStyle>
          <a:p>
            <a:pPr>
              <a:spcAft>
                <a:spcPts val="1200"/>
              </a:spcAft>
              <a:buFont typeface="Arial" panose="020B0604020202020204" pitchFamily="34" charset="0"/>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If you can find a space somewhere in your house that would be great but remember to look carefully around you to make sure that there is nothing in your way or anything that could cause an accident! </a:t>
            </a:r>
            <a:endParaRPr lang="en-GB" altLang="en-US" sz="3600" dirty="0">
              <a:latin typeface="Sassoon Infant Md" panose="02000603050000020003" pitchFamily="50" charset="0"/>
            </a:endParaRPr>
          </a:p>
        </p:txBody>
      </p:sp>
      <p:sp>
        <p:nvSpPr>
          <p:cNvPr id="2" name="TextBox 1">
            <a:extLst>
              <a:ext uri="{FF2B5EF4-FFF2-40B4-BE49-F238E27FC236}">
                <a16:creationId xmlns:a16="http://schemas.microsoft.com/office/drawing/2014/main" id="{4C61A692-C0F5-487E-952A-244C8E892C9B}"/>
              </a:ext>
            </a:extLst>
          </p:cNvPr>
          <p:cNvSpPr txBox="1"/>
          <p:nvPr/>
        </p:nvSpPr>
        <p:spPr>
          <a:xfrm>
            <a:off x="456679" y="3259472"/>
            <a:ext cx="7090257" cy="830997"/>
          </a:xfrm>
          <a:prstGeom prst="rect">
            <a:avLst/>
          </a:prstGeom>
          <a:noFill/>
        </p:spPr>
        <p:txBody>
          <a:bodyPr wrap="square" rtlCol="0">
            <a:spAutoFit/>
          </a:bodyPr>
          <a:lstStyle/>
          <a:p>
            <a:r>
              <a:rPr lang="en-GB" sz="2400" b="1" dirty="0"/>
              <a:t>Warm-up: </a:t>
            </a:r>
          </a:p>
          <a:p>
            <a:r>
              <a:rPr lang="en-GB" sz="2400" dirty="0">
                <a:hlinkClick r:id="rId2"/>
              </a:rPr>
              <a:t>https://www.youtube.com/watch?v=d3LPrhI0v-w</a:t>
            </a:r>
            <a:r>
              <a:rPr lang="en-GB" sz="2400" dirty="0"/>
              <a:t> </a:t>
            </a:r>
          </a:p>
        </p:txBody>
      </p:sp>
      <p:sp>
        <p:nvSpPr>
          <p:cNvPr id="11" name="TextBox 10">
            <a:extLst>
              <a:ext uri="{FF2B5EF4-FFF2-40B4-BE49-F238E27FC236}">
                <a16:creationId xmlns:a16="http://schemas.microsoft.com/office/drawing/2014/main" id="{7055B130-3EF6-49CF-97A1-8C5038794E4A}"/>
              </a:ext>
            </a:extLst>
          </p:cNvPr>
          <p:cNvSpPr txBox="1"/>
          <p:nvPr/>
        </p:nvSpPr>
        <p:spPr>
          <a:xfrm>
            <a:off x="516488" y="4139517"/>
            <a:ext cx="7222781" cy="923330"/>
          </a:xfrm>
          <a:prstGeom prst="rect">
            <a:avLst/>
          </a:prstGeom>
          <a:noFill/>
        </p:spPr>
        <p:txBody>
          <a:bodyPr wrap="square">
            <a:spAutoFit/>
          </a:bodyPr>
          <a:lstStyle/>
          <a:p>
            <a:r>
              <a:rPr lang="en-GB" b="1" dirty="0"/>
              <a:t>Now time to dance: </a:t>
            </a:r>
          </a:p>
          <a:p>
            <a:endParaRPr lang="en-GB" dirty="0"/>
          </a:p>
          <a:p>
            <a:r>
              <a:rPr lang="en-GB" dirty="0">
                <a:hlinkClick r:id="rId3"/>
              </a:rPr>
              <a:t>https://www.youtube.com/watch?v=52pdktAMDe4</a:t>
            </a:r>
            <a:r>
              <a:rPr lang="en-GB" dirty="0"/>
              <a:t> </a:t>
            </a:r>
          </a:p>
        </p:txBody>
      </p:sp>
      <p:sp>
        <p:nvSpPr>
          <p:cNvPr id="13" name="TextBox 12">
            <a:extLst>
              <a:ext uri="{FF2B5EF4-FFF2-40B4-BE49-F238E27FC236}">
                <a16:creationId xmlns:a16="http://schemas.microsoft.com/office/drawing/2014/main" id="{645EA1DB-B43E-42E9-9825-3F236B3ED0A8}"/>
              </a:ext>
            </a:extLst>
          </p:cNvPr>
          <p:cNvSpPr txBox="1"/>
          <p:nvPr/>
        </p:nvSpPr>
        <p:spPr>
          <a:xfrm>
            <a:off x="516488" y="5408606"/>
            <a:ext cx="6102626" cy="369332"/>
          </a:xfrm>
          <a:prstGeom prst="rect">
            <a:avLst/>
          </a:prstGeom>
          <a:noFill/>
        </p:spPr>
        <p:txBody>
          <a:bodyPr wrap="square">
            <a:spAutoFit/>
          </a:bodyPr>
          <a:lstStyle/>
          <a:p>
            <a:r>
              <a:rPr lang="en-GB" dirty="0">
                <a:hlinkClick r:id="rId4"/>
              </a:rPr>
              <a:t>https://www.youtube.com/watch?v=SV-Z1RMqj2Q</a:t>
            </a:r>
            <a:r>
              <a:rPr lang="en-GB" dirty="0"/>
              <a:t> </a:t>
            </a:r>
          </a:p>
        </p:txBody>
      </p:sp>
      <p:sp>
        <p:nvSpPr>
          <p:cNvPr id="15" name="TextBox 14">
            <a:extLst>
              <a:ext uri="{FF2B5EF4-FFF2-40B4-BE49-F238E27FC236}">
                <a16:creationId xmlns:a16="http://schemas.microsoft.com/office/drawing/2014/main" id="{372F09E1-C2EF-4237-81A0-7CF1C80DA557}"/>
              </a:ext>
            </a:extLst>
          </p:cNvPr>
          <p:cNvSpPr txBox="1"/>
          <p:nvPr/>
        </p:nvSpPr>
        <p:spPr>
          <a:xfrm>
            <a:off x="456679" y="6224642"/>
            <a:ext cx="6102626" cy="369332"/>
          </a:xfrm>
          <a:prstGeom prst="rect">
            <a:avLst/>
          </a:prstGeom>
          <a:noFill/>
        </p:spPr>
        <p:txBody>
          <a:bodyPr wrap="square">
            <a:spAutoFit/>
          </a:bodyPr>
          <a:lstStyle/>
          <a:p>
            <a:r>
              <a:rPr lang="en-GB" dirty="0">
                <a:hlinkClick r:id="rId5"/>
              </a:rPr>
              <a:t>https://www.youtube.com/watch?v=41SkJVsm7Os</a:t>
            </a:r>
            <a:r>
              <a:rPr lang="en-GB" dirty="0"/>
              <a:t> </a:t>
            </a:r>
          </a:p>
        </p:txBody>
      </p:sp>
      <p:sp>
        <p:nvSpPr>
          <p:cNvPr id="14" name="TextBox 13">
            <a:extLst>
              <a:ext uri="{FF2B5EF4-FFF2-40B4-BE49-F238E27FC236}">
                <a16:creationId xmlns:a16="http://schemas.microsoft.com/office/drawing/2014/main" id="{E676CA82-5716-4239-95B5-A04B11A09886}"/>
              </a:ext>
            </a:extLst>
          </p:cNvPr>
          <p:cNvSpPr txBox="1"/>
          <p:nvPr/>
        </p:nvSpPr>
        <p:spPr>
          <a:xfrm>
            <a:off x="6864625" y="4531443"/>
            <a:ext cx="2782957" cy="1754326"/>
          </a:xfrm>
          <a:custGeom>
            <a:avLst/>
            <a:gdLst>
              <a:gd name="connsiteX0" fmla="*/ 0 w 2782957"/>
              <a:gd name="connsiteY0" fmla="*/ 0 h 1754326"/>
              <a:gd name="connsiteX1" fmla="*/ 2782957 w 2782957"/>
              <a:gd name="connsiteY1" fmla="*/ 0 h 1754326"/>
              <a:gd name="connsiteX2" fmla="*/ 2782957 w 2782957"/>
              <a:gd name="connsiteY2" fmla="*/ 1754326 h 1754326"/>
              <a:gd name="connsiteX3" fmla="*/ 0 w 2782957"/>
              <a:gd name="connsiteY3" fmla="*/ 1754326 h 1754326"/>
              <a:gd name="connsiteX4" fmla="*/ 0 w 2782957"/>
              <a:gd name="connsiteY4" fmla="*/ 0 h 1754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2957" h="1754326" extrusionOk="0">
                <a:moveTo>
                  <a:pt x="0" y="0"/>
                </a:moveTo>
                <a:cubicBezTo>
                  <a:pt x="987182" y="158034"/>
                  <a:pt x="1805209" y="112071"/>
                  <a:pt x="2782957" y="0"/>
                </a:cubicBezTo>
                <a:cubicBezTo>
                  <a:pt x="2809446" y="289119"/>
                  <a:pt x="2745350" y="890758"/>
                  <a:pt x="2782957" y="1754326"/>
                </a:cubicBezTo>
                <a:cubicBezTo>
                  <a:pt x="1492047" y="1844988"/>
                  <a:pt x="1091214" y="1819519"/>
                  <a:pt x="0" y="1754326"/>
                </a:cubicBezTo>
                <a:cubicBezTo>
                  <a:pt x="78269" y="949704"/>
                  <a:pt x="-36880" y="564196"/>
                  <a:pt x="0" y="0"/>
                </a:cubicBezTo>
                <a:close/>
              </a:path>
            </a:pathLst>
          </a:custGeom>
          <a:noFill/>
          <a:ln w="38100">
            <a:solidFill>
              <a:srgbClr val="FFC000"/>
            </a:solidFill>
            <a:prstDash val="sysDash"/>
            <a:extLst>
              <a:ext uri="{C807C97D-BFC1-408E-A445-0C87EB9F89A2}">
                <ask:lineSketchStyleProps xmlns:ask="http://schemas.microsoft.com/office/drawing/2018/sketchyshapes" sd="1218447764">
                  <a:prstGeom prst="rect">
                    <a:avLst/>
                  </a:prstGeom>
                  <ask:type>
                    <ask:lineSketchCurved/>
                  </ask:type>
                </ask:lineSketchStyleProps>
              </a:ext>
            </a:extLst>
          </a:ln>
        </p:spPr>
        <p:txBody>
          <a:bodyPr wrap="square" rtlCol="0">
            <a:spAutoFit/>
          </a:bodyPr>
          <a:lstStyle/>
          <a:p>
            <a:pPr algn="ctr"/>
            <a:r>
              <a:rPr lang="en-GB" dirty="0"/>
              <a:t>Now maybe you could listen to a piece of music you like and create your own dance moves similar to what you’ve seen in the videos!</a:t>
            </a:r>
          </a:p>
        </p:txBody>
      </p:sp>
    </p:spTree>
    <p:extLst>
      <p:ext uri="{BB962C8B-B14F-4D97-AF65-F5344CB8AC3E}">
        <p14:creationId xmlns:p14="http://schemas.microsoft.com/office/powerpoint/2010/main" val="1148229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D1039CB-9B51-4A3C-963A-6BBEFD090793}"/>
              </a:ext>
            </a:extLst>
          </p:cNvPr>
          <p:cNvSpPr>
            <a:spLocks noChangeArrowheads="1"/>
          </p:cNvSpPr>
          <p:nvPr/>
        </p:nvSpPr>
        <p:spPr bwMode="auto">
          <a:xfrm>
            <a:off x="208595" y="2557242"/>
            <a:ext cx="9753945" cy="2313454"/>
          </a:xfrm>
          <a:custGeom>
            <a:avLst/>
            <a:gdLst>
              <a:gd name="connsiteX0" fmla="*/ 0 w 9753945"/>
              <a:gd name="connsiteY0" fmla="*/ 0 h 2313454"/>
              <a:gd name="connsiteX1" fmla="*/ 9753945 w 9753945"/>
              <a:gd name="connsiteY1" fmla="*/ 0 h 2313454"/>
              <a:gd name="connsiteX2" fmla="*/ 9753945 w 9753945"/>
              <a:gd name="connsiteY2" fmla="*/ 2313454 h 2313454"/>
              <a:gd name="connsiteX3" fmla="*/ 0 w 9753945"/>
              <a:gd name="connsiteY3" fmla="*/ 2313454 h 2313454"/>
              <a:gd name="connsiteX4" fmla="*/ 0 w 9753945"/>
              <a:gd name="connsiteY4" fmla="*/ 0 h 2313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3945" h="2313454" extrusionOk="0">
                <a:moveTo>
                  <a:pt x="0" y="0"/>
                </a:moveTo>
                <a:cubicBezTo>
                  <a:pt x="4323457" y="-5264"/>
                  <a:pt x="8557117" y="84467"/>
                  <a:pt x="9753945" y="0"/>
                </a:cubicBezTo>
                <a:cubicBezTo>
                  <a:pt x="9625772" y="849872"/>
                  <a:pt x="9883095" y="1477988"/>
                  <a:pt x="9753945" y="2313454"/>
                </a:cubicBezTo>
                <a:cubicBezTo>
                  <a:pt x="8541549" y="2419774"/>
                  <a:pt x="4463227" y="2305805"/>
                  <a:pt x="0" y="2313454"/>
                </a:cubicBezTo>
                <a:cubicBezTo>
                  <a:pt x="160128" y="1809919"/>
                  <a:pt x="25049" y="800800"/>
                  <a:pt x="0" y="0"/>
                </a:cubicBezTo>
                <a:close/>
              </a:path>
            </a:pathLst>
          </a:custGeom>
          <a:noFill/>
          <a:ln w="38100">
            <a:solidFill>
              <a:srgbClr val="7030A0"/>
            </a:solidFill>
            <a:miter lim="800000"/>
            <a:headEnd/>
            <a:tailEnd/>
            <a:extLst>
              <a:ext uri="{C807C97D-BFC1-408E-A445-0C87EB9F89A2}">
                <ask:lineSketchStyleProps xmlns:ask="http://schemas.microsoft.com/office/drawing/2018/sketchyshapes" sd="2650216993">
                  <a:prstGeom prst="rect">
                    <a:avLst/>
                  </a:prstGeom>
                  <ask:type>
                    <ask:lineSketchCurved/>
                  </ask:type>
                </ask:lineSketchStyleProps>
              </a:ext>
            </a:extLst>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a:solidFill>
                  <a:srgbClr val="1C1C1C"/>
                </a:solidFill>
                <a:latin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panose="02000503030000020003" pitchFamily="50" charset="0"/>
                <a:cs typeface="Sassoon Infant Rg" panose="02000503030000020003" pitchFamily="50" charset="0"/>
              </a:defRPr>
            </a:lvl9pPr>
          </a:lstStyle>
          <a:p>
            <a:pPr>
              <a:spcAft>
                <a:spcPts val="1200"/>
              </a:spcAft>
              <a:buFont typeface="Arial" panose="020B0604020202020204" pitchFamily="34" charset="0"/>
              <a:buNone/>
            </a:pPr>
            <a:r>
              <a:rPr lang="en-GB" altLang="en-US" sz="2800" dirty="0">
                <a:latin typeface="Calibri" panose="020F0502020204030204" pitchFamily="34" charset="0"/>
                <a:cs typeface="Times New Roman" panose="02020603050405020304" pitchFamily="18" charset="0"/>
              </a:rPr>
              <a:t>Remember to find a space to do your physical activity. </a:t>
            </a:r>
          </a:p>
          <a:p>
            <a:pPr>
              <a:spcAft>
                <a:spcPts val="1200"/>
              </a:spcAft>
              <a:buFont typeface="Arial" panose="020B0604020202020204" pitchFamily="34" charset="0"/>
              <a:buNone/>
            </a:pPr>
            <a:r>
              <a:rPr lang="en-GB" altLang="en-US" sz="2800" dirty="0">
                <a:latin typeface="Calibri" panose="020F0502020204030204" pitchFamily="34" charset="0"/>
                <a:cs typeface="Times New Roman" panose="02020603050405020304" pitchFamily="18" charset="0"/>
              </a:rPr>
              <a:t>If there is anything you are finding tricky, you can march on the spot until the exercise changes! If you wanted, you could mute the video and put on some of your own music to enjoy your exercise! </a:t>
            </a:r>
            <a:endParaRPr lang="en-GB" altLang="en-US" sz="3600" dirty="0">
              <a:latin typeface="Sassoon Infant Md" panose="02000603050000020003" pitchFamily="50" charset="0"/>
            </a:endParaRPr>
          </a:p>
        </p:txBody>
      </p:sp>
      <p:pic>
        <p:nvPicPr>
          <p:cNvPr id="1026" name="Picture 2" descr="Games | Teaching Ideas">
            <a:extLst>
              <a:ext uri="{FF2B5EF4-FFF2-40B4-BE49-F238E27FC236}">
                <a16:creationId xmlns:a16="http://schemas.microsoft.com/office/drawing/2014/main" id="{48734DF8-01AF-4D04-B92A-7F1A549CB1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5259" y="140548"/>
            <a:ext cx="5587906" cy="21322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2 Exercises for Kids - Moves That Will Keep Your Kids Healthy">
            <a:extLst>
              <a:ext uri="{FF2B5EF4-FFF2-40B4-BE49-F238E27FC236}">
                <a16:creationId xmlns:a16="http://schemas.microsoft.com/office/drawing/2014/main" id="{9CA3BC0D-B17B-47F6-BA65-0D605D2D4E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0349" y="140548"/>
            <a:ext cx="2944382" cy="294438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B334AE8-8703-49B6-B28E-742DB572122F}"/>
              </a:ext>
            </a:extLst>
          </p:cNvPr>
          <p:cNvSpPr txBox="1"/>
          <p:nvPr/>
        </p:nvSpPr>
        <p:spPr>
          <a:xfrm>
            <a:off x="907773" y="5609360"/>
            <a:ext cx="6102626" cy="369332"/>
          </a:xfrm>
          <a:prstGeom prst="rect">
            <a:avLst/>
          </a:prstGeom>
          <a:noFill/>
        </p:spPr>
        <p:txBody>
          <a:bodyPr wrap="square">
            <a:spAutoFit/>
          </a:bodyPr>
          <a:lstStyle/>
          <a:p>
            <a:r>
              <a:rPr lang="en-GB" dirty="0">
                <a:hlinkClick r:id="rId4"/>
              </a:rPr>
              <a:t>https://www.youtube.com/watch?v=jUkUIAbAwOs</a:t>
            </a:r>
            <a:r>
              <a:rPr lang="en-GB" dirty="0"/>
              <a:t> </a:t>
            </a:r>
          </a:p>
        </p:txBody>
      </p:sp>
      <p:sp>
        <p:nvSpPr>
          <p:cNvPr id="12" name="TextBox 11">
            <a:extLst>
              <a:ext uri="{FF2B5EF4-FFF2-40B4-BE49-F238E27FC236}">
                <a16:creationId xmlns:a16="http://schemas.microsoft.com/office/drawing/2014/main" id="{67F96D78-E009-4F92-BB21-68719EAC80D9}"/>
              </a:ext>
            </a:extLst>
          </p:cNvPr>
          <p:cNvSpPr txBox="1"/>
          <p:nvPr/>
        </p:nvSpPr>
        <p:spPr>
          <a:xfrm>
            <a:off x="907773" y="5240028"/>
            <a:ext cx="6102626" cy="369332"/>
          </a:xfrm>
          <a:prstGeom prst="rect">
            <a:avLst/>
          </a:prstGeom>
          <a:noFill/>
        </p:spPr>
        <p:txBody>
          <a:bodyPr wrap="square">
            <a:spAutoFit/>
          </a:bodyPr>
          <a:lstStyle/>
          <a:p>
            <a:r>
              <a:rPr lang="en-GB" sz="1800" b="1" u="sng" dirty="0"/>
              <a:t>Today’s workout: </a:t>
            </a:r>
          </a:p>
        </p:txBody>
      </p:sp>
    </p:spTree>
    <p:extLst>
      <p:ext uri="{BB962C8B-B14F-4D97-AF65-F5344CB8AC3E}">
        <p14:creationId xmlns:p14="http://schemas.microsoft.com/office/powerpoint/2010/main" val="405130909"/>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90</TotalTime>
  <Words>223</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Sassoon Infant Md</vt:lpstr>
      <vt:lpstr>Trebuchet MS</vt:lpstr>
      <vt:lpstr>Wingdings 3</vt:lpstr>
      <vt:lpstr>Facet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Burns</dc:creator>
  <cp:lastModifiedBy>Judith Burns</cp:lastModifiedBy>
  <cp:revision>13</cp:revision>
  <dcterms:created xsi:type="dcterms:W3CDTF">2021-01-05T16:58:03Z</dcterms:created>
  <dcterms:modified xsi:type="dcterms:W3CDTF">2021-01-09T15:20:34Z</dcterms:modified>
</cp:coreProperties>
</file>