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438" r:id="rId2"/>
    <p:sldId id="363" r:id="rId3"/>
    <p:sldId id="499" r:id="rId4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Muli" panose="020B0604020202020204" charset="0"/>
      <p:regular r:id="rId11"/>
      <p:bold r:id="rId12"/>
    </p:embeddedFont>
    <p:embeddedFont>
      <p:font typeface="OpenDyslexicAlta" panose="020B060402020202020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45" autoAdjust="0"/>
    <p:restoredTop sz="87211" autoAdjust="0"/>
  </p:normalViewPr>
  <p:slideViewPr>
    <p:cSldViewPr snapToGrid="0" snapToObjects="1">
      <p:cViewPr varScale="1">
        <p:scale>
          <a:sx n="63" d="100"/>
          <a:sy n="63" d="100"/>
        </p:scale>
        <p:origin x="6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Muli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70555-72D4-BF40-B685-8412B7FA50E9}" type="datetimeFigureOut">
              <a:rPr lang="en-GB" smtClean="0">
                <a:latin typeface="Muli" pitchFamily="2" charset="77"/>
              </a:rPr>
              <a:t>09/01/2021</a:t>
            </a:fld>
            <a:endParaRPr lang="en-GB" dirty="0">
              <a:latin typeface="Muli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Muli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>
                <a:latin typeface="Muli" pitchFamily="2" charset="77"/>
              </a:rPr>
              <a:t>‹#›</a:t>
            </a:fld>
            <a:endParaRPr lang="en-GB" dirty="0">
              <a:latin typeface="Muli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uli" pitchFamily="2" charset="77"/>
              </a:defRPr>
            </a:lvl1pPr>
          </a:lstStyle>
          <a:p>
            <a:fld id="{9C363ADC-09E6-FD4B-932E-4485A3F0108B}" type="datetimeFigureOut">
              <a:rPr lang="en-GB" smtClean="0"/>
              <a:pPr/>
              <a:t>09/01/2021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uli" pitchFamily="2" charset="77"/>
              </a:defRPr>
            </a:lvl1pPr>
          </a:lstStyle>
          <a:p>
            <a:fld id="{5C7C66A0-413B-D942-BD25-07592977943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797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049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097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F5FFFCE-C207-2846-8718-D75C344C8C89}"/>
              </a:ext>
            </a:extLst>
          </p:cNvPr>
          <p:cNvSpPr/>
          <p:nvPr userDrawn="1"/>
        </p:nvSpPr>
        <p:spPr>
          <a:xfrm>
            <a:off x="1523999" y="4809505"/>
            <a:ext cx="9144000" cy="1428689"/>
          </a:xfrm>
          <a:prstGeom prst="rect">
            <a:avLst/>
          </a:prstGeom>
          <a:solidFill>
            <a:srgbClr val="FFFFFF">
              <a:alpha val="9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itchFamily="2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C481A8-D80A-304F-BD4D-4ACD9B3D8E7E}"/>
              </a:ext>
            </a:extLst>
          </p:cNvPr>
          <p:cNvSpPr/>
          <p:nvPr userDrawn="1"/>
        </p:nvSpPr>
        <p:spPr>
          <a:xfrm>
            <a:off x="3465322" y="2902739"/>
            <a:ext cx="5261355" cy="79564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itchFamily="2" charset="7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4809506"/>
            <a:ext cx="9144000" cy="1428689"/>
          </a:xfrm>
        </p:spPr>
        <p:txBody>
          <a:bodyPr anchor="ctr"/>
          <a:lstStyle>
            <a:lvl1pPr marL="0" indent="0" algn="ctr">
              <a:lnSpc>
                <a:spcPct val="15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09/01/2021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310848-5352-7949-AABA-914363C424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0849" y="1261687"/>
            <a:ext cx="6210300" cy="10795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1061" y="3115896"/>
            <a:ext cx="641969" cy="36933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Muli" pitchFamily="2" charset="77"/>
              </a:defRPr>
            </a:lvl1pPr>
          </a:lstStyle>
          <a:p>
            <a:pPr lvl="0"/>
            <a:r>
              <a:rPr lang="en-US" dirty="0"/>
              <a:t>#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4038600" y="3115896"/>
            <a:ext cx="932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dirty="0">
                <a:latin typeface="Muli" pitchFamily="2" charset="77"/>
              </a:rPr>
              <a:t>Stage: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47550" y="3115896"/>
            <a:ext cx="641969" cy="36933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Muli" pitchFamily="2" charset="77"/>
              </a:defRPr>
            </a:lvl1pPr>
          </a:lstStyle>
          <a:p>
            <a:pPr lvl="0"/>
            <a:r>
              <a:rPr lang="en-US" dirty="0"/>
              <a:t>#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6285633" y="3115896"/>
            <a:ext cx="76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dirty="0">
                <a:latin typeface="Muli" pitchFamily="2" charset="77"/>
              </a:rPr>
              <a:t>List:</a:t>
            </a:r>
          </a:p>
        </p:txBody>
      </p:sp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09/01/2021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09/01/2021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09/01/2021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09/01/2021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09/01/2021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itchFamily="2" charset="77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68736134"/>
              </p:ext>
            </p:extLst>
          </p:nvPr>
        </p:nvGraphicFramePr>
        <p:xfrm>
          <a:off x="508000" y="325966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Stage: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List: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6013" y="349716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012" y="788047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62545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C5803DD-6F71-4F43-8676-686F6A0B910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34132394"/>
              </p:ext>
            </p:extLst>
          </p:nvPr>
        </p:nvGraphicFramePr>
        <p:xfrm>
          <a:off x="508000" y="1550668"/>
          <a:ext cx="278765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412948114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rgbClr val="FF7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34636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8441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0354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8218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386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15169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0867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18164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96945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7848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827967"/>
                  </a:ext>
                </a:extLst>
              </a:tr>
            </a:tbl>
          </a:graphicData>
        </a:graphic>
      </p:graphicFrame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A42A733-05A7-7244-8430-E2765D4C50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8000" y="1995168"/>
            <a:ext cx="2787650" cy="45847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DF07794-DDE5-1748-AA98-177CF77DDF8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425190" y="1354611"/>
            <a:ext cx="8382000" cy="5268914"/>
          </a:xfrm>
        </p:spPr>
        <p:txBody>
          <a:bodyPr>
            <a:normAutofit/>
          </a:bodyPr>
          <a:lstStyle>
            <a:lvl1pPr>
              <a:defRPr lang="en-GB" sz="1800" b="0" i="0" kern="1200" dirty="0">
                <a:solidFill>
                  <a:prstClr val="black"/>
                </a:solidFill>
                <a:latin typeface="OpenDyslexicAlta" pitchFamily="2" charset="77"/>
                <a:ea typeface="OpenDyslexicAlta" pitchFamily="2" charset="77"/>
                <a:cs typeface="OpenDyslexicAlta" pitchFamily="2" charset="77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Edit Master text styles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Second level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Third level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Fourth level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DD0F53D-1FF4-844C-9CFA-9D8546D499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186" y="-18580"/>
            <a:ext cx="2296886" cy="13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k cover write ch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633CE64-A964-3E46-A3DD-F645847941CD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itchFamily="2" charset="77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DA57134-93E0-C141-B390-3DFCA82BCCD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13596015"/>
              </p:ext>
            </p:extLst>
          </p:nvPr>
        </p:nvGraphicFramePr>
        <p:xfrm>
          <a:off x="508000" y="1600196"/>
          <a:ext cx="1115060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rgbClr val="FF7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1</a:t>
                      </a:r>
                      <a:r>
                        <a:rPr lang="en-GB" b="0" i="0" baseline="3000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st</a:t>
                      </a:r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</a:p>
                  </a:txBody>
                  <a:tcPr>
                    <a:solidFill>
                      <a:srgbClr val="FF7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2</a:t>
                      </a:r>
                      <a:r>
                        <a:rPr lang="en-GB" b="0" i="0" baseline="3000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nd</a:t>
                      </a:r>
                      <a:r>
                        <a:rPr lang="en-GB" b="0" i="0" baseline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rgbClr val="FF7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3</a:t>
                      </a:r>
                      <a:r>
                        <a:rPr lang="en-GB" b="0" i="0" baseline="3000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rd</a:t>
                      </a:r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</a:p>
                  </a:txBody>
                  <a:tcPr>
                    <a:solidFill>
                      <a:srgbClr val="FF7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95043656"/>
              </p:ext>
            </p:extLst>
          </p:nvPr>
        </p:nvGraphicFramePr>
        <p:xfrm>
          <a:off x="508000" y="325966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Stage: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List: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6013" y="349716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012" y="788047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62545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A42A733-05A7-7244-8430-E2765D4C50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8000" y="1995168"/>
            <a:ext cx="2787650" cy="45847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endParaRPr lang="en-GB" dirty="0"/>
          </a:p>
          <a:p>
            <a:pPr lvl="0"/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60B6E23-2996-D04A-9DCA-7750F487B5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186" y="-18580"/>
            <a:ext cx="2296886" cy="13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9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09/01/2021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137CCF-D866-694A-979D-58389EC37E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186" y="-18580"/>
            <a:ext cx="2296886" cy="13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0FF983-7FE9-084E-894E-ADB137A670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186" y="-18580"/>
            <a:ext cx="2296886" cy="13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09/01/2021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09/01/2021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09/01/2021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09/01/2021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Muli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EC3230C-370C-4B41-B9ED-BCB463F0FE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/>
              <a:t>The suffix ‘-</a:t>
            </a:r>
            <a:r>
              <a:rPr lang="en-GB" dirty="0" err="1"/>
              <a:t>ous</a:t>
            </a:r>
            <a:r>
              <a:rPr lang="en-GB" dirty="0"/>
              <a:t>’. The final ‘e’ of the root word must be kept if the sound of ‘g’ is to be kept.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DAE2D-5C07-104D-8EF6-27195B5740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95D58-D54B-3346-AC15-07D342AE76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122811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D83D12-CB5D-4854-B948-DA42FEE55746}"/>
              </a:ext>
            </a:extLst>
          </p:cNvPr>
          <p:cNvSpPr txBox="1"/>
          <p:nvPr/>
        </p:nvSpPr>
        <p:spPr>
          <a:xfrm>
            <a:off x="1080635" y="1084394"/>
            <a:ext cx="8782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OpenDyslexicAlta" pitchFamily="2" charset="77"/>
              </a:rPr>
              <a:t>disadvantageous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D72006-63AE-4AD3-8BCA-ED8BB9F6EA31}"/>
              </a:ext>
            </a:extLst>
          </p:cNvPr>
          <p:cNvSpPr txBox="1"/>
          <p:nvPr/>
        </p:nvSpPr>
        <p:spPr>
          <a:xfrm>
            <a:off x="5632538" y="1930969"/>
            <a:ext cx="9445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OpenDyslexicAlta" pitchFamily="2" charset="77"/>
              </a:rPr>
              <a:t>o</a:t>
            </a:r>
            <a:br>
              <a:rPr lang="en-GB" sz="4000" dirty="0">
                <a:latin typeface="OpenDyslexicAlta" pitchFamily="2" charset="77"/>
              </a:rPr>
            </a:br>
            <a:r>
              <a:rPr lang="en-GB" sz="4000" dirty="0">
                <a:latin typeface="OpenDyslexicAlta" pitchFamily="2" charset="77"/>
              </a:rPr>
              <a:t>r</a:t>
            </a:r>
            <a:br>
              <a:rPr lang="en-GB" sz="4000" dirty="0">
                <a:latin typeface="OpenDyslexicAlta" pitchFamily="2" charset="77"/>
              </a:rPr>
            </a:br>
            <a:r>
              <a:rPr lang="en-GB" sz="4000" dirty="0">
                <a:latin typeface="OpenDyslexicAlta" pitchFamily="2" charset="77"/>
              </a:rPr>
              <a:t>t</a:t>
            </a:r>
            <a:br>
              <a:rPr lang="en-GB" sz="4000" dirty="0">
                <a:latin typeface="OpenDyslexicAlta" pitchFamily="2" charset="77"/>
              </a:rPr>
            </a:br>
            <a:r>
              <a:rPr lang="en-GB" sz="4000" dirty="0">
                <a:latin typeface="OpenDyslexicAlta" pitchFamily="2" charset="77"/>
              </a:rPr>
              <a:t>u</a:t>
            </a:r>
            <a:br>
              <a:rPr lang="en-GB" sz="4000" dirty="0">
                <a:latin typeface="OpenDyslexicAlta" pitchFamily="2" charset="77"/>
              </a:rPr>
            </a:br>
            <a:r>
              <a:rPr lang="en-GB" sz="4000" dirty="0">
                <a:latin typeface="OpenDyslexicAlta" pitchFamily="2" charset="77"/>
              </a:rPr>
              <a:t>o</a:t>
            </a:r>
          </a:p>
          <a:p>
            <a:r>
              <a:rPr lang="en-GB" sz="4000" dirty="0">
                <a:latin typeface="OpenDyslexicAlta" pitchFamily="2" charset="77"/>
              </a:rPr>
              <a:t>u</a:t>
            </a:r>
            <a:br>
              <a:rPr lang="en-GB" sz="4000" dirty="0">
                <a:latin typeface="OpenDyslexicAlta" pitchFamily="2" charset="77"/>
              </a:rPr>
            </a:br>
            <a:r>
              <a:rPr lang="en-GB" sz="4000" dirty="0">
                <a:latin typeface="OpenDyslexicAlta" pitchFamily="2" charset="77"/>
              </a:rPr>
              <a:t>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3DFBD5-BDF0-488E-ACF5-94A541BD112C}"/>
              </a:ext>
            </a:extLst>
          </p:cNvPr>
          <p:cNvSpPr txBox="1"/>
          <p:nvPr/>
        </p:nvSpPr>
        <p:spPr>
          <a:xfrm>
            <a:off x="3914683" y="5586710"/>
            <a:ext cx="2813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latin typeface="OpenDyslexicAlta" pitchFamily="2" charset="77"/>
              </a:rPr>
              <a:t>famou</a:t>
            </a:r>
            <a:endParaRPr lang="en-GB" sz="4000" dirty="0">
              <a:latin typeface="OpenDyslexicAlta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5F4938-A6EF-4137-BA92-241DC41CEAEB}"/>
              </a:ext>
            </a:extLst>
          </p:cNvPr>
          <p:cNvSpPr txBox="1"/>
          <p:nvPr/>
        </p:nvSpPr>
        <p:spPr>
          <a:xfrm>
            <a:off x="262028" y="163089"/>
            <a:ext cx="11685564" cy="923330"/>
          </a:xfrm>
          <a:custGeom>
            <a:avLst/>
            <a:gdLst>
              <a:gd name="connsiteX0" fmla="*/ 0 w 11685564"/>
              <a:gd name="connsiteY0" fmla="*/ 0 h 923330"/>
              <a:gd name="connsiteX1" fmla="*/ 11685564 w 11685564"/>
              <a:gd name="connsiteY1" fmla="*/ 0 h 923330"/>
              <a:gd name="connsiteX2" fmla="*/ 11685564 w 11685564"/>
              <a:gd name="connsiteY2" fmla="*/ 923330 h 923330"/>
              <a:gd name="connsiteX3" fmla="*/ 0 w 11685564"/>
              <a:gd name="connsiteY3" fmla="*/ 923330 h 923330"/>
              <a:gd name="connsiteX4" fmla="*/ 0 w 11685564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5564" h="923330" extrusionOk="0">
                <a:moveTo>
                  <a:pt x="0" y="0"/>
                </a:moveTo>
                <a:cubicBezTo>
                  <a:pt x="2384553" y="-5264"/>
                  <a:pt x="8031002" y="84467"/>
                  <a:pt x="11685564" y="0"/>
                </a:cubicBezTo>
                <a:cubicBezTo>
                  <a:pt x="11723426" y="104355"/>
                  <a:pt x="11744930" y="764950"/>
                  <a:pt x="11685564" y="923330"/>
                </a:cubicBezTo>
                <a:cubicBezTo>
                  <a:pt x="7923722" y="1029650"/>
                  <a:pt x="4750553" y="915681"/>
                  <a:pt x="0" y="923330"/>
                </a:cubicBezTo>
                <a:cubicBezTo>
                  <a:pt x="68267" y="738891"/>
                  <a:pt x="-21624" y="39684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 your Home Learning book, can you write out the following. Your challenge is to see how many of our new spellings you can fit in with the letters like a scrabble board! (You can have a look on the following page for a hint if you’re finding it tricky!) </a:t>
            </a:r>
          </a:p>
        </p:txBody>
      </p:sp>
    </p:spTree>
    <p:extLst>
      <p:ext uri="{BB962C8B-B14F-4D97-AF65-F5344CB8AC3E}">
        <p14:creationId xmlns:p14="http://schemas.microsoft.com/office/powerpoint/2010/main" val="2299033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D83D12-CB5D-4854-B948-DA42FEE55746}"/>
              </a:ext>
            </a:extLst>
          </p:cNvPr>
          <p:cNvSpPr txBox="1"/>
          <p:nvPr/>
        </p:nvSpPr>
        <p:spPr>
          <a:xfrm>
            <a:off x="1080635" y="1084394"/>
            <a:ext cx="8782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OpenDyslexicAlta" pitchFamily="2" charset="77"/>
              </a:rPr>
              <a:t>disadvantageous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D72006-63AE-4AD3-8BCA-ED8BB9F6EA31}"/>
              </a:ext>
            </a:extLst>
          </p:cNvPr>
          <p:cNvSpPr txBox="1"/>
          <p:nvPr/>
        </p:nvSpPr>
        <p:spPr>
          <a:xfrm>
            <a:off x="5632538" y="1930969"/>
            <a:ext cx="9445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OpenDyslexicAlta" pitchFamily="2" charset="77"/>
              </a:rPr>
              <a:t>o</a:t>
            </a:r>
            <a:br>
              <a:rPr lang="en-GB" sz="4000" dirty="0">
                <a:latin typeface="OpenDyslexicAlta" pitchFamily="2" charset="77"/>
              </a:rPr>
            </a:br>
            <a:r>
              <a:rPr lang="en-GB" sz="4000" dirty="0">
                <a:latin typeface="OpenDyslexicAlta" pitchFamily="2" charset="77"/>
              </a:rPr>
              <a:t>r</a:t>
            </a:r>
            <a:br>
              <a:rPr lang="en-GB" sz="4000" dirty="0">
                <a:latin typeface="OpenDyslexicAlta" pitchFamily="2" charset="77"/>
              </a:rPr>
            </a:br>
            <a:r>
              <a:rPr lang="en-GB" sz="4000" dirty="0">
                <a:latin typeface="OpenDyslexicAlta" pitchFamily="2" charset="77"/>
              </a:rPr>
              <a:t>t</a:t>
            </a:r>
            <a:br>
              <a:rPr lang="en-GB" sz="4000" dirty="0">
                <a:latin typeface="OpenDyslexicAlta" pitchFamily="2" charset="77"/>
              </a:rPr>
            </a:br>
            <a:r>
              <a:rPr lang="en-GB" sz="4000" dirty="0">
                <a:latin typeface="OpenDyslexicAlta" pitchFamily="2" charset="77"/>
              </a:rPr>
              <a:t>u</a:t>
            </a:r>
            <a:br>
              <a:rPr lang="en-GB" sz="4000" dirty="0">
                <a:latin typeface="OpenDyslexicAlta" pitchFamily="2" charset="77"/>
              </a:rPr>
            </a:br>
            <a:r>
              <a:rPr lang="en-GB" sz="4000" dirty="0">
                <a:latin typeface="OpenDyslexicAlta" pitchFamily="2" charset="77"/>
              </a:rPr>
              <a:t>o</a:t>
            </a:r>
          </a:p>
          <a:p>
            <a:r>
              <a:rPr lang="en-GB" sz="4000" dirty="0">
                <a:latin typeface="OpenDyslexicAlta" pitchFamily="2" charset="77"/>
              </a:rPr>
              <a:t>u</a:t>
            </a:r>
            <a:br>
              <a:rPr lang="en-GB" sz="4000" dirty="0">
                <a:latin typeface="OpenDyslexicAlta" pitchFamily="2" charset="77"/>
              </a:rPr>
            </a:br>
            <a:r>
              <a:rPr lang="en-GB" sz="4000" dirty="0">
                <a:latin typeface="OpenDyslexicAlta" pitchFamily="2" charset="77"/>
              </a:rPr>
              <a:t>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3DFBD5-BDF0-488E-ACF5-94A541BD112C}"/>
              </a:ext>
            </a:extLst>
          </p:cNvPr>
          <p:cNvSpPr txBox="1"/>
          <p:nvPr/>
        </p:nvSpPr>
        <p:spPr>
          <a:xfrm>
            <a:off x="3914683" y="5586710"/>
            <a:ext cx="2813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latin typeface="OpenDyslexicAlta" pitchFamily="2" charset="77"/>
              </a:rPr>
              <a:t>famou</a:t>
            </a:r>
            <a:endParaRPr lang="en-GB" sz="4000" dirty="0">
              <a:latin typeface="OpenDyslexicAlta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033055-4200-B74D-AC80-A851C02E7678}"/>
              </a:ext>
            </a:extLst>
          </p:cNvPr>
          <p:cNvSpPr txBox="1">
            <a:spLocks/>
          </p:cNvSpPr>
          <p:nvPr/>
        </p:nvSpPr>
        <p:spPr>
          <a:xfrm>
            <a:off x="8294938" y="4964440"/>
            <a:ext cx="2529448" cy="7078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OpenDyslexicAlta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OpenDyslexicAlta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DyslexicAlta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DyslexicAlta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t">
              <a:buNone/>
            </a:pPr>
            <a:r>
              <a:rPr lang="en-GB" sz="3600" dirty="0">
                <a:solidFill>
                  <a:srgbClr val="FF3860"/>
                </a:solidFill>
              </a:rPr>
              <a:t>t  </a:t>
            </a:r>
            <a:r>
              <a:rPr lang="en-GB" sz="3600" dirty="0" err="1">
                <a:solidFill>
                  <a:srgbClr val="FF3860"/>
                </a:solidFill>
              </a:rPr>
              <a:t>rturous</a:t>
            </a:r>
            <a:endParaRPr lang="en-GB" dirty="0">
              <a:solidFill>
                <a:srgbClr val="FF38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BAF896-2114-304D-9ABC-D9C139B8F2B2}"/>
              </a:ext>
            </a:extLst>
          </p:cNvPr>
          <p:cNvSpPr txBox="1"/>
          <p:nvPr/>
        </p:nvSpPr>
        <p:spPr>
          <a:xfrm>
            <a:off x="8523709" y="720253"/>
            <a:ext cx="62341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3860"/>
                </a:solidFill>
                <a:latin typeface="OpenDyslexicAlta" pitchFamily="2" charset="77"/>
              </a:rPr>
              <a:t>o</a:t>
            </a:r>
            <a:br>
              <a:rPr lang="en-GB" sz="4000" dirty="0">
                <a:solidFill>
                  <a:srgbClr val="FF3860"/>
                </a:solidFill>
                <a:latin typeface="OpenDyslexicAlta" pitchFamily="2" charset="77"/>
              </a:rPr>
            </a:br>
            <a:br>
              <a:rPr lang="en-GB" sz="4000" dirty="0">
                <a:solidFill>
                  <a:srgbClr val="FF3860"/>
                </a:solidFill>
                <a:latin typeface="OpenDyslexicAlta" pitchFamily="2" charset="77"/>
              </a:rPr>
            </a:br>
            <a:r>
              <a:rPr lang="en-GB" sz="4000" dirty="0">
                <a:solidFill>
                  <a:srgbClr val="FF3860"/>
                </a:solidFill>
                <a:latin typeface="OpenDyslexicAlta" pitchFamily="2" charset="77"/>
              </a:rPr>
              <a:t>t</a:t>
            </a:r>
            <a:br>
              <a:rPr lang="en-GB" sz="4000" dirty="0">
                <a:solidFill>
                  <a:srgbClr val="FF3860"/>
                </a:solidFill>
                <a:latin typeface="OpenDyslexicAlta" pitchFamily="2" charset="77"/>
              </a:rPr>
            </a:br>
            <a:r>
              <a:rPr lang="en-GB" sz="4000" dirty="0" err="1">
                <a:solidFill>
                  <a:srgbClr val="FF3860"/>
                </a:solidFill>
                <a:latin typeface="OpenDyslexicAlta" pitchFamily="2" charset="77"/>
              </a:rPr>
              <a:t>rageous</a:t>
            </a:r>
            <a:endParaRPr lang="en-GB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161403-58CD-EE47-8F23-996DE1263D79}"/>
              </a:ext>
            </a:extLst>
          </p:cNvPr>
          <p:cNvSpPr txBox="1"/>
          <p:nvPr/>
        </p:nvSpPr>
        <p:spPr>
          <a:xfrm>
            <a:off x="3144867" y="3777628"/>
            <a:ext cx="4975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solidFill>
                  <a:srgbClr val="FF3860"/>
                </a:solidFill>
                <a:latin typeface="OpenDyslexicAlta" pitchFamily="2" charset="77"/>
              </a:rPr>
              <a:t>carnivero</a:t>
            </a:r>
            <a:r>
              <a:rPr lang="en-GB" sz="4000" dirty="0">
                <a:solidFill>
                  <a:srgbClr val="FF3860"/>
                </a:solidFill>
                <a:latin typeface="OpenDyslexicAlta" pitchFamily="2" charset="77"/>
              </a:rPr>
              <a:t>  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18A48C-4ED7-4C46-AF52-FB610FDA8317}"/>
              </a:ext>
            </a:extLst>
          </p:cNvPr>
          <p:cNvSpPr txBox="1"/>
          <p:nvPr/>
        </p:nvSpPr>
        <p:spPr>
          <a:xfrm>
            <a:off x="7314259" y="-115747"/>
            <a:ext cx="62341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3860"/>
                </a:solidFill>
                <a:latin typeface="OpenDyslexicAlta" pitchFamily="2" charset="77"/>
              </a:rPr>
              <a:t>adv</a:t>
            </a:r>
            <a:br>
              <a:rPr lang="en-GB" sz="3600" dirty="0">
                <a:solidFill>
                  <a:srgbClr val="FF3860"/>
                </a:solidFill>
                <a:latin typeface="OpenDyslexicAlta" pitchFamily="2" charset="77"/>
              </a:rPr>
            </a:br>
            <a:endParaRPr lang="en-GB" sz="3600" dirty="0">
              <a:solidFill>
                <a:srgbClr val="FF3860"/>
              </a:solidFill>
              <a:latin typeface="OpenDyslexicAlta" pitchFamily="2" charset="77"/>
            </a:endParaRPr>
          </a:p>
          <a:p>
            <a:r>
              <a:rPr lang="en-GB" sz="3600" dirty="0" err="1">
                <a:solidFill>
                  <a:srgbClr val="FF3860"/>
                </a:solidFill>
                <a:latin typeface="OpenDyslexicAlta" pitchFamily="2" charset="77"/>
              </a:rPr>
              <a:t>ntourous</a:t>
            </a:r>
            <a:endParaRPr lang="en-GB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12C411-8BFE-E44F-A984-3C94BED4EDE1}"/>
              </a:ext>
            </a:extLst>
          </p:cNvPr>
          <p:cNvSpPr txBox="1"/>
          <p:nvPr/>
        </p:nvSpPr>
        <p:spPr>
          <a:xfrm>
            <a:off x="8835414" y="2544359"/>
            <a:ext cx="2813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solidFill>
                  <a:srgbClr val="FF3860"/>
                </a:solidFill>
                <a:latin typeface="OpenDyslexicAlta" pitchFamily="2" charset="77"/>
              </a:rPr>
              <a:t>apturous</a:t>
            </a:r>
            <a:endParaRPr lang="en-GB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02E47A-F3FF-0A49-8BAC-D74D97538590}"/>
              </a:ext>
            </a:extLst>
          </p:cNvPr>
          <p:cNvSpPr txBox="1"/>
          <p:nvPr/>
        </p:nvSpPr>
        <p:spPr>
          <a:xfrm>
            <a:off x="1541152" y="222317"/>
            <a:ext cx="35987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solidFill>
                  <a:srgbClr val="FF3860"/>
                </a:solidFill>
                <a:latin typeface="OpenDyslexicAlta" pitchFamily="2" charset="77"/>
              </a:rPr>
              <a:t>ri</a:t>
            </a:r>
            <a:endParaRPr lang="en-GB" sz="4000" dirty="0">
              <a:solidFill>
                <a:srgbClr val="FF3860"/>
              </a:solidFill>
              <a:latin typeface="OpenDyslexicAlta" pitchFamily="2" charset="77"/>
            </a:endParaRPr>
          </a:p>
          <a:p>
            <a:r>
              <a:rPr lang="en-GB" sz="40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GB" sz="4000" dirty="0" err="1">
                <a:solidFill>
                  <a:srgbClr val="FF3860"/>
                </a:solidFill>
                <a:latin typeface="OpenDyslexicAlta" pitchFamily="2" charset="77"/>
              </a:rPr>
              <a:t>iculous</a:t>
            </a:r>
            <a:endParaRPr lang="en-GB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16FD69-381E-B142-98B0-649BFCA1A3C1}"/>
              </a:ext>
            </a:extLst>
          </p:cNvPr>
          <p:cNvSpPr txBox="1"/>
          <p:nvPr/>
        </p:nvSpPr>
        <p:spPr>
          <a:xfrm>
            <a:off x="1895741" y="2678917"/>
            <a:ext cx="4975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solidFill>
                  <a:srgbClr val="FF3860"/>
                </a:solidFill>
                <a:latin typeface="OpenDyslexicAlta" pitchFamily="2" charset="77"/>
              </a:rPr>
              <a:t>ourageous</a:t>
            </a:r>
            <a:endParaRPr lang="en-GB" sz="4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ABE0D5-1063-EA47-B480-9E3B8E81ECBC}"/>
              </a:ext>
            </a:extLst>
          </p:cNvPr>
          <p:cNvSpPr txBox="1"/>
          <p:nvPr/>
        </p:nvSpPr>
        <p:spPr>
          <a:xfrm>
            <a:off x="331329" y="4493208"/>
            <a:ext cx="2813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3860"/>
                </a:solidFill>
                <a:latin typeface="OpenDyslexicAlta" pitchFamily="2" charset="77"/>
              </a:rPr>
              <a:t>nervous</a:t>
            </a:r>
          </a:p>
        </p:txBody>
      </p:sp>
    </p:spTree>
    <p:extLst>
      <p:ext uri="{BB962C8B-B14F-4D97-AF65-F5344CB8AC3E}">
        <p14:creationId xmlns:p14="http://schemas.microsoft.com/office/powerpoint/2010/main" val="2293619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lling Shed" id="{C4F81C86-5779-0E48-81E5-305447788964}" vid="{2F96E78E-4C51-8449-B2C6-B9B70AAE1C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10394</TotalTime>
  <Words>136</Words>
  <Application>Microsoft Office PowerPoint</Application>
  <PresentationFormat>Widescreen</PresentationFormat>
  <Paragraphs>25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OpenDyslexicAlta</vt:lpstr>
      <vt:lpstr>Calibri</vt:lpstr>
      <vt:lpstr>Muli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Judith Burns</cp:lastModifiedBy>
  <cp:revision>268</cp:revision>
  <cp:lastPrinted>2018-09-23T09:21:34Z</cp:lastPrinted>
  <dcterms:created xsi:type="dcterms:W3CDTF">2018-08-06T08:16:18Z</dcterms:created>
  <dcterms:modified xsi:type="dcterms:W3CDTF">2021-01-09T13:59:22Z</dcterms:modified>
</cp:coreProperties>
</file>